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6" r:id="rId3"/>
    <p:sldId id="277" r:id="rId4"/>
    <p:sldId id="283" r:id="rId5"/>
    <p:sldId id="284" r:id="rId6"/>
    <p:sldId id="285" r:id="rId7"/>
    <p:sldId id="265" r:id="rId8"/>
    <p:sldId id="269" r:id="rId9"/>
    <p:sldId id="272" r:id="rId10"/>
    <p:sldId id="273" r:id="rId11"/>
    <p:sldId id="274" r:id="rId12"/>
    <p:sldId id="270" r:id="rId13"/>
    <p:sldId id="295" r:id="rId14"/>
    <p:sldId id="302" r:id="rId15"/>
    <p:sldId id="266" r:id="rId16"/>
    <p:sldId id="275" r:id="rId17"/>
    <p:sldId id="300" r:id="rId18"/>
    <p:sldId id="263" r:id="rId19"/>
    <p:sldId id="264" r:id="rId20"/>
    <p:sldId id="257" r:id="rId21"/>
    <p:sldId id="258" r:id="rId22"/>
    <p:sldId id="259" r:id="rId23"/>
    <p:sldId id="261" r:id="rId24"/>
    <p:sldId id="262" r:id="rId25"/>
    <p:sldId id="267" r:id="rId26"/>
    <p:sldId id="278" r:id="rId27"/>
    <p:sldId id="279" r:id="rId28"/>
    <p:sldId id="280" r:id="rId29"/>
    <p:sldId id="281" r:id="rId30"/>
    <p:sldId id="282" r:id="rId31"/>
    <p:sldId id="303" r:id="rId32"/>
    <p:sldId id="286" r:id="rId33"/>
    <p:sldId id="287" r:id="rId34"/>
    <p:sldId id="288" r:id="rId35"/>
    <p:sldId id="292" r:id="rId36"/>
    <p:sldId id="294" r:id="rId37"/>
    <p:sldId id="298" r:id="rId38"/>
    <p:sldId id="296" r:id="rId39"/>
    <p:sldId id="297" r:id="rId40"/>
    <p:sldId id="299" r:id="rId41"/>
    <p:sldId id="268" r:id="rId42"/>
    <p:sldId id="304" r:id="rId43"/>
    <p:sldId id="305" r:id="rId44"/>
    <p:sldId id="306" r:id="rId45"/>
    <p:sldId id="260" r:id="rId46"/>
    <p:sldId id="271" r:id="rId47"/>
    <p:sldId id="293"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7A5BC-3335-664D-A046-5A3F8FC100C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310CE9D-0EF4-7740-BBCD-EC0196689A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532A3A3-51DE-D941-81E0-D36D794A411B}"/>
              </a:ext>
            </a:extLst>
          </p:cNvPr>
          <p:cNvSpPr>
            <a:spLocks noGrp="1"/>
          </p:cNvSpPr>
          <p:nvPr>
            <p:ph type="dt" sz="half" idx="10"/>
          </p:nvPr>
        </p:nvSpPr>
        <p:spPr/>
        <p:txBody>
          <a:bodyPr/>
          <a:lstStyle/>
          <a:p>
            <a:fld id="{D369A2B3-FD9A-654C-8608-37103FB09969}" type="datetimeFigureOut">
              <a:rPr lang="en-US" smtClean="0"/>
              <a:t>6/22/19</a:t>
            </a:fld>
            <a:endParaRPr lang="en-US"/>
          </a:p>
        </p:txBody>
      </p:sp>
      <p:sp>
        <p:nvSpPr>
          <p:cNvPr id="5" name="Footer Placeholder 4">
            <a:extLst>
              <a:ext uri="{FF2B5EF4-FFF2-40B4-BE49-F238E27FC236}">
                <a16:creationId xmlns:a16="http://schemas.microsoft.com/office/drawing/2014/main" id="{DAC8F49C-089C-DD44-B6A3-E7A05686C7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87099E-F03E-7E45-AB32-B00CEC6B2D46}"/>
              </a:ext>
            </a:extLst>
          </p:cNvPr>
          <p:cNvSpPr>
            <a:spLocks noGrp="1"/>
          </p:cNvSpPr>
          <p:nvPr>
            <p:ph type="sldNum" sz="quarter" idx="12"/>
          </p:nvPr>
        </p:nvSpPr>
        <p:spPr/>
        <p:txBody>
          <a:bodyPr/>
          <a:lstStyle/>
          <a:p>
            <a:fld id="{D7928B33-BD08-6145-BBE5-BA7BBB8FB807}" type="slidenum">
              <a:rPr lang="en-US" smtClean="0"/>
              <a:t>‹#›</a:t>
            </a:fld>
            <a:endParaRPr lang="en-US"/>
          </a:p>
        </p:txBody>
      </p:sp>
    </p:spTree>
    <p:extLst>
      <p:ext uri="{BB962C8B-B14F-4D97-AF65-F5344CB8AC3E}">
        <p14:creationId xmlns:p14="http://schemas.microsoft.com/office/powerpoint/2010/main" val="38548489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5296C-6C89-3045-9B93-2A2AFD9F21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A4C970C-94F5-5A4F-94D7-10801DE3F83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4F4782-C4FC-4747-B932-53D151912F46}"/>
              </a:ext>
            </a:extLst>
          </p:cNvPr>
          <p:cNvSpPr>
            <a:spLocks noGrp="1"/>
          </p:cNvSpPr>
          <p:nvPr>
            <p:ph type="dt" sz="half" idx="10"/>
          </p:nvPr>
        </p:nvSpPr>
        <p:spPr/>
        <p:txBody>
          <a:bodyPr/>
          <a:lstStyle/>
          <a:p>
            <a:fld id="{D369A2B3-FD9A-654C-8608-37103FB09969}" type="datetimeFigureOut">
              <a:rPr lang="en-US" smtClean="0"/>
              <a:t>6/22/19</a:t>
            </a:fld>
            <a:endParaRPr lang="en-US"/>
          </a:p>
        </p:txBody>
      </p:sp>
      <p:sp>
        <p:nvSpPr>
          <p:cNvPr id="5" name="Footer Placeholder 4">
            <a:extLst>
              <a:ext uri="{FF2B5EF4-FFF2-40B4-BE49-F238E27FC236}">
                <a16:creationId xmlns:a16="http://schemas.microsoft.com/office/drawing/2014/main" id="{27D6C11C-F248-014F-9341-8BE17B1451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02C8F3-D469-9F41-9E3B-032E2E94A2E6}"/>
              </a:ext>
            </a:extLst>
          </p:cNvPr>
          <p:cNvSpPr>
            <a:spLocks noGrp="1"/>
          </p:cNvSpPr>
          <p:nvPr>
            <p:ph type="sldNum" sz="quarter" idx="12"/>
          </p:nvPr>
        </p:nvSpPr>
        <p:spPr/>
        <p:txBody>
          <a:bodyPr/>
          <a:lstStyle/>
          <a:p>
            <a:fld id="{D7928B33-BD08-6145-BBE5-BA7BBB8FB807}" type="slidenum">
              <a:rPr lang="en-US" smtClean="0"/>
              <a:t>‹#›</a:t>
            </a:fld>
            <a:endParaRPr lang="en-US"/>
          </a:p>
        </p:txBody>
      </p:sp>
    </p:spTree>
    <p:extLst>
      <p:ext uri="{BB962C8B-B14F-4D97-AF65-F5344CB8AC3E}">
        <p14:creationId xmlns:p14="http://schemas.microsoft.com/office/powerpoint/2010/main" val="39591917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9105E-E14C-C242-A627-DD7FB926546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788FFB6-32DF-4649-AA03-4C999BFABD2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42CD893-E359-E34F-BC86-F0973ED7DEA3}"/>
              </a:ext>
            </a:extLst>
          </p:cNvPr>
          <p:cNvSpPr>
            <a:spLocks noGrp="1"/>
          </p:cNvSpPr>
          <p:nvPr>
            <p:ph type="dt" sz="half" idx="10"/>
          </p:nvPr>
        </p:nvSpPr>
        <p:spPr/>
        <p:txBody>
          <a:bodyPr/>
          <a:lstStyle/>
          <a:p>
            <a:fld id="{D369A2B3-FD9A-654C-8608-37103FB09969}" type="datetimeFigureOut">
              <a:rPr lang="en-US" smtClean="0"/>
              <a:t>6/22/19</a:t>
            </a:fld>
            <a:endParaRPr lang="en-US"/>
          </a:p>
        </p:txBody>
      </p:sp>
      <p:sp>
        <p:nvSpPr>
          <p:cNvPr id="5" name="Footer Placeholder 4">
            <a:extLst>
              <a:ext uri="{FF2B5EF4-FFF2-40B4-BE49-F238E27FC236}">
                <a16:creationId xmlns:a16="http://schemas.microsoft.com/office/drawing/2014/main" id="{25DC8FAB-1648-E244-B588-51E4D90F48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2941C9-D0E9-A945-BF75-1FA2F12CE916}"/>
              </a:ext>
            </a:extLst>
          </p:cNvPr>
          <p:cNvSpPr>
            <a:spLocks noGrp="1"/>
          </p:cNvSpPr>
          <p:nvPr>
            <p:ph type="sldNum" sz="quarter" idx="12"/>
          </p:nvPr>
        </p:nvSpPr>
        <p:spPr/>
        <p:txBody>
          <a:bodyPr/>
          <a:lstStyle/>
          <a:p>
            <a:fld id="{D7928B33-BD08-6145-BBE5-BA7BBB8FB807}" type="slidenum">
              <a:rPr lang="en-US" smtClean="0"/>
              <a:t>‹#›</a:t>
            </a:fld>
            <a:endParaRPr lang="en-US"/>
          </a:p>
        </p:txBody>
      </p:sp>
    </p:spTree>
    <p:extLst>
      <p:ext uri="{BB962C8B-B14F-4D97-AF65-F5344CB8AC3E}">
        <p14:creationId xmlns:p14="http://schemas.microsoft.com/office/powerpoint/2010/main" val="3554065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0BD67-0284-E24B-B0BB-D610033DDDD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02916A-28F3-AD4A-8496-32E39E219B9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D4FF8BE-AE67-054E-B648-E1DF5EB7D30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E741396-15DD-4E4A-8C71-FDE3FEE43E0B}"/>
              </a:ext>
            </a:extLst>
          </p:cNvPr>
          <p:cNvSpPr>
            <a:spLocks noGrp="1"/>
          </p:cNvSpPr>
          <p:nvPr>
            <p:ph type="dt" sz="half" idx="10"/>
          </p:nvPr>
        </p:nvSpPr>
        <p:spPr/>
        <p:txBody>
          <a:bodyPr/>
          <a:lstStyle/>
          <a:p>
            <a:fld id="{D369A2B3-FD9A-654C-8608-37103FB09969}" type="datetimeFigureOut">
              <a:rPr lang="en-US" smtClean="0"/>
              <a:t>6/22/19</a:t>
            </a:fld>
            <a:endParaRPr lang="en-US"/>
          </a:p>
        </p:txBody>
      </p:sp>
      <p:sp>
        <p:nvSpPr>
          <p:cNvPr id="6" name="Footer Placeholder 5">
            <a:extLst>
              <a:ext uri="{FF2B5EF4-FFF2-40B4-BE49-F238E27FC236}">
                <a16:creationId xmlns:a16="http://schemas.microsoft.com/office/drawing/2014/main" id="{959FE9BC-0C07-384B-84C3-3A553DB6B1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C407FE-95E4-EC49-B4BF-59AFA4C61C93}"/>
              </a:ext>
            </a:extLst>
          </p:cNvPr>
          <p:cNvSpPr>
            <a:spLocks noGrp="1"/>
          </p:cNvSpPr>
          <p:nvPr>
            <p:ph type="sldNum" sz="quarter" idx="12"/>
          </p:nvPr>
        </p:nvSpPr>
        <p:spPr/>
        <p:txBody>
          <a:bodyPr/>
          <a:lstStyle/>
          <a:p>
            <a:fld id="{D7928B33-BD08-6145-BBE5-BA7BBB8FB807}" type="slidenum">
              <a:rPr lang="en-US" smtClean="0"/>
              <a:t>‹#›</a:t>
            </a:fld>
            <a:endParaRPr lang="en-US"/>
          </a:p>
        </p:txBody>
      </p:sp>
    </p:spTree>
    <p:extLst>
      <p:ext uri="{BB962C8B-B14F-4D97-AF65-F5344CB8AC3E}">
        <p14:creationId xmlns:p14="http://schemas.microsoft.com/office/powerpoint/2010/main" val="23624950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22C8A-B114-3F43-9DE5-D5B89B5392E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15F11C-05E4-CA44-AB5E-25E54E34036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CD095D4-E101-0840-A5A4-384136BAD25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44945D5-5C0E-9040-80B3-F11AB3E717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806E6E8-FDDF-8143-BB63-4251BA3E4D0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E10EDA6-B4C9-BB4D-9395-870BD948072C}"/>
              </a:ext>
            </a:extLst>
          </p:cNvPr>
          <p:cNvSpPr>
            <a:spLocks noGrp="1"/>
          </p:cNvSpPr>
          <p:nvPr>
            <p:ph type="dt" sz="half" idx="10"/>
          </p:nvPr>
        </p:nvSpPr>
        <p:spPr/>
        <p:txBody>
          <a:bodyPr/>
          <a:lstStyle/>
          <a:p>
            <a:fld id="{D369A2B3-FD9A-654C-8608-37103FB09969}" type="datetimeFigureOut">
              <a:rPr lang="en-US" smtClean="0"/>
              <a:t>6/22/19</a:t>
            </a:fld>
            <a:endParaRPr lang="en-US"/>
          </a:p>
        </p:txBody>
      </p:sp>
      <p:sp>
        <p:nvSpPr>
          <p:cNvPr id="8" name="Footer Placeholder 7">
            <a:extLst>
              <a:ext uri="{FF2B5EF4-FFF2-40B4-BE49-F238E27FC236}">
                <a16:creationId xmlns:a16="http://schemas.microsoft.com/office/drawing/2014/main" id="{6C240BE1-392E-504A-85DC-AFE37EEB8E3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D59DAA-4137-7D4D-AD0B-F9CBB31C2BAA}"/>
              </a:ext>
            </a:extLst>
          </p:cNvPr>
          <p:cNvSpPr>
            <a:spLocks noGrp="1"/>
          </p:cNvSpPr>
          <p:nvPr>
            <p:ph type="sldNum" sz="quarter" idx="12"/>
          </p:nvPr>
        </p:nvSpPr>
        <p:spPr/>
        <p:txBody>
          <a:bodyPr/>
          <a:lstStyle/>
          <a:p>
            <a:fld id="{D7928B33-BD08-6145-BBE5-BA7BBB8FB807}" type="slidenum">
              <a:rPr lang="en-US" smtClean="0"/>
              <a:t>‹#›</a:t>
            </a:fld>
            <a:endParaRPr lang="en-US"/>
          </a:p>
        </p:txBody>
      </p:sp>
    </p:spTree>
    <p:extLst>
      <p:ext uri="{BB962C8B-B14F-4D97-AF65-F5344CB8AC3E}">
        <p14:creationId xmlns:p14="http://schemas.microsoft.com/office/powerpoint/2010/main" val="2574116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E8AEB-6DC7-0E41-AEF4-015C874D505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FB99F3D-7533-6D4D-8F3A-090A5C7F5D4E}"/>
              </a:ext>
            </a:extLst>
          </p:cNvPr>
          <p:cNvSpPr>
            <a:spLocks noGrp="1"/>
          </p:cNvSpPr>
          <p:nvPr>
            <p:ph type="dt" sz="half" idx="10"/>
          </p:nvPr>
        </p:nvSpPr>
        <p:spPr/>
        <p:txBody>
          <a:bodyPr/>
          <a:lstStyle/>
          <a:p>
            <a:fld id="{D369A2B3-FD9A-654C-8608-37103FB09969}" type="datetimeFigureOut">
              <a:rPr lang="en-US" smtClean="0"/>
              <a:t>6/22/19</a:t>
            </a:fld>
            <a:endParaRPr lang="en-US"/>
          </a:p>
        </p:txBody>
      </p:sp>
      <p:sp>
        <p:nvSpPr>
          <p:cNvPr id="4" name="Footer Placeholder 3">
            <a:extLst>
              <a:ext uri="{FF2B5EF4-FFF2-40B4-BE49-F238E27FC236}">
                <a16:creationId xmlns:a16="http://schemas.microsoft.com/office/drawing/2014/main" id="{D376D1FA-2633-5446-A589-B94E73A42BB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8D67FA3-2548-D944-937C-887994BAA530}"/>
              </a:ext>
            </a:extLst>
          </p:cNvPr>
          <p:cNvSpPr>
            <a:spLocks noGrp="1"/>
          </p:cNvSpPr>
          <p:nvPr>
            <p:ph type="sldNum" sz="quarter" idx="12"/>
          </p:nvPr>
        </p:nvSpPr>
        <p:spPr/>
        <p:txBody>
          <a:bodyPr/>
          <a:lstStyle/>
          <a:p>
            <a:fld id="{D7928B33-BD08-6145-BBE5-BA7BBB8FB807}" type="slidenum">
              <a:rPr lang="en-US" smtClean="0"/>
              <a:t>‹#›</a:t>
            </a:fld>
            <a:endParaRPr lang="en-US"/>
          </a:p>
        </p:txBody>
      </p:sp>
    </p:spTree>
    <p:extLst>
      <p:ext uri="{BB962C8B-B14F-4D97-AF65-F5344CB8AC3E}">
        <p14:creationId xmlns:p14="http://schemas.microsoft.com/office/powerpoint/2010/main" val="9345551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0217763-08E3-654A-BB6D-8056E2CA6565}"/>
              </a:ext>
            </a:extLst>
          </p:cNvPr>
          <p:cNvSpPr>
            <a:spLocks noGrp="1"/>
          </p:cNvSpPr>
          <p:nvPr>
            <p:ph type="dt" sz="half" idx="10"/>
          </p:nvPr>
        </p:nvSpPr>
        <p:spPr/>
        <p:txBody>
          <a:bodyPr/>
          <a:lstStyle/>
          <a:p>
            <a:fld id="{D369A2B3-FD9A-654C-8608-37103FB09969}" type="datetimeFigureOut">
              <a:rPr lang="en-US" smtClean="0"/>
              <a:t>6/22/19</a:t>
            </a:fld>
            <a:endParaRPr lang="en-US"/>
          </a:p>
        </p:txBody>
      </p:sp>
      <p:sp>
        <p:nvSpPr>
          <p:cNvPr id="3" name="Footer Placeholder 2">
            <a:extLst>
              <a:ext uri="{FF2B5EF4-FFF2-40B4-BE49-F238E27FC236}">
                <a16:creationId xmlns:a16="http://schemas.microsoft.com/office/drawing/2014/main" id="{CE4A71B8-D82C-CB4C-B475-C4E6E4DD241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A9D2AF6-3489-0646-B14A-65A375D89D4C}"/>
              </a:ext>
            </a:extLst>
          </p:cNvPr>
          <p:cNvSpPr>
            <a:spLocks noGrp="1"/>
          </p:cNvSpPr>
          <p:nvPr>
            <p:ph type="sldNum" sz="quarter" idx="12"/>
          </p:nvPr>
        </p:nvSpPr>
        <p:spPr/>
        <p:txBody>
          <a:bodyPr/>
          <a:lstStyle/>
          <a:p>
            <a:fld id="{D7928B33-BD08-6145-BBE5-BA7BBB8FB807}" type="slidenum">
              <a:rPr lang="en-US" smtClean="0"/>
              <a:t>‹#›</a:t>
            </a:fld>
            <a:endParaRPr lang="en-US"/>
          </a:p>
        </p:txBody>
      </p:sp>
    </p:spTree>
    <p:extLst>
      <p:ext uri="{BB962C8B-B14F-4D97-AF65-F5344CB8AC3E}">
        <p14:creationId xmlns:p14="http://schemas.microsoft.com/office/powerpoint/2010/main" val="31434808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DC587-EB65-3F47-8264-6F1BE2D720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49D7ECC-2CF6-A344-8AE3-B00229E540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FD032E0-A245-004E-901F-04B960A250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B53535F-D72E-BE42-8C01-0C881FCBCA33}"/>
              </a:ext>
            </a:extLst>
          </p:cNvPr>
          <p:cNvSpPr>
            <a:spLocks noGrp="1"/>
          </p:cNvSpPr>
          <p:nvPr>
            <p:ph type="dt" sz="half" idx="10"/>
          </p:nvPr>
        </p:nvSpPr>
        <p:spPr/>
        <p:txBody>
          <a:bodyPr/>
          <a:lstStyle/>
          <a:p>
            <a:fld id="{D369A2B3-FD9A-654C-8608-37103FB09969}" type="datetimeFigureOut">
              <a:rPr lang="en-US" smtClean="0"/>
              <a:t>6/22/19</a:t>
            </a:fld>
            <a:endParaRPr lang="en-US"/>
          </a:p>
        </p:txBody>
      </p:sp>
      <p:sp>
        <p:nvSpPr>
          <p:cNvPr id="6" name="Footer Placeholder 5">
            <a:extLst>
              <a:ext uri="{FF2B5EF4-FFF2-40B4-BE49-F238E27FC236}">
                <a16:creationId xmlns:a16="http://schemas.microsoft.com/office/drawing/2014/main" id="{DB67BB2E-CA82-9F48-9912-C223398CEC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2BB9F3-A010-EE4D-A0DE-61545B2FF2E3}"/>
              </a:ext>
            </a:extLst>
          </p:cNvPr>
          <p:cNvSpPr>
            <a:spLocks noGrp="1"/>
          </p:cNvSpPr>
          <p:nvPr>
            <p:ph type="sldNum" sz="quarter" idx="12"/>
          </p:nvPr>
        </p:nvSpPr>
        <p:spPr/>
        <p:txBody>
          <a:bodyPr/>
          <a:lstStyle/>
          <a:p>
            <a:fld id="{D7928B33-BD08-6145-BBE5-BA7BBB8FB807}" type="slidenum">
              <a:rPr lang="en-US" smtClean="0"/>
              <a:t>‹#›</a:t>
            </a:fld>
            <a:endParaRPr lang="en-US"/>
          </a:p>
        </p:txBody>
      </p:sp>
    </p:spTree>
    <p:extLst>
      <p:ext uri="{BB962C8B-B14F-4D97-AF65-F5344CB8AC3E}">
        <p14:creationId xmlns:p14="http://schemas.microsoft.com/office/powerpoint/2010/main" val="21540721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931DB-C037-674E-B6A8-0C5DA67670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6C2334B-998E-E648-B384-A30BC08A85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EC601B3-C292-FD41-85E0-A54D03DB7C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72A06F-82DC-5B4F-A098-E2928516F39C}"/>
              </a:ext>
            </a:extLst>
          </p:cNvPr>
          <p:cNvSpPr>
            <a:spLocks noGrp="1"/>
          </p:cNvSpPr>
          <p:nvPr>
            <p:ph type="dt" sz="half" idx="10"/>
          </p:nvPr>
        </p:nvSpPr>
        <p:spPr/>
        <p:txBody>
          <a:bodyPr/>
          <a:lstStyle/>
          <a:p>
            <a:fld id="{D369A2B3-FD9A-654C-8608-37103FB09969}" type="datetimeFigureOut">
              <a:rPr lang="en-US" smtClean="0"/>
              <a:t>6/22/19</a:t>
            </a:fld>
            <a:endParaRPr lang="en-US"/>
          </a:p>
        </p:txBody>
      </p:sp>
      <p:sp>
        <p:nvSpPr>
          <p:cNvPr id="6" name="Footer Placeholder 5">
            <a:extLst>
              <a:ext uri="{FF2B5EF4-FFF2-40B4-BE49-F238E27FC236}">
                <a16:creationId xmlns:a16="http://schemas.microsoft.com/office/drawing/2014/main" id="{690D056A-5C35-2046-9832-B120BD3C4A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E64AB3-ACF6-3146-8D10-F96C2CB80509}"/>
              </a:ext>
            </a:extLst>
          </p:cNvPr>
          <p:cNvSpPr>
            <a:spLocks noGrp="1"/>
          </p:cNvSpPr>
          <p:nvPr>
            <p:ph type="sldNum" sz="quarter" idx="12"/>
          </p:nvPr>
        </p:nvSpPr>
        <p:spPr/>
        <p:txBody>
          <a:bodyPr/>
          <a:lstStyle/>
          <a:p>
            <a:fld id="{D7928B33-BD08-6145-BBE5-BA7BBB8FB807}" type="slidenum">
              <a:rPr lang="en-US" smtClean="0"/>
              <a:t>‹#›</a:t>
            </a:fld>
            <a:endParaRPr lang="en-US"/>
          </a:p>
        </p:txBody>
      </p:sp>
    </p:spTree>
    <p:extLst>
      <p:ext uri="{BB962C8B-B14F-4D97-AF65-F5344CB8AC3E}">
        <p14:creationId xmlns:p14="http://schemas.microsoft.com/office/powerpoint/2010/main" val="25187521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EDA42-DC27-B641-920E-6293C246DB4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9A2EA76-753C-1F46-8F76-68D35C74FC1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6BA4C-A307-E947-99C9-1B1ED848E9F7}"/>
              </a:ext>
            </a:extLst>
          </p:cNvPr>
          <p:cNvSpPr>
            <a:spLocks noGrp="1"/>
          </p:cNvSpPr>
          <p:nvPr>
            <p:ph type="dt" sz="half" idx="10"/>
          </p:nvPr>
        </p:nvSpPr>
        <p:spPr/>
        <p:txBody>
          <a:bodyPr/>
          <a:lstStyle/>
          <a:p>
            <a:fld id="{D369A2B3-FD9A-654C-8608-37103FB09969}" type="datetimeFigureOut">
              <a:rPr lang="en-US" smtClean="0"/>
              <a:t>6/22/19</a:t>
            </a:fld>
            <a:endParaRPr lang="en-US"/>
          </a:p>
        </p:txBody>
      </p:sp>
      <p:sp>
        <p:nvSpPr>
          <p:cNvPr id="5" name="Footer Placeholder 4">
            <a:extLst>
              <a:ext uri="{FF2B5EF4-FFF2-40B4-BE49-F238E27FC236}">
                <a16:creationId xmlns:a16="http://schemas.microsoft.com/office/drawing/2014/main" id="{8E1ADE96-1783-754E-B1C9-0B44C80C06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179A35-8DF7-224F-B211-EE76B4A3FD58}"/>
              </a:ext>
            </a:extLst>
          </p:cNvPr>
          <p:cNvSpPr>
            <a:spLocks noGrp="1"/>
          </p:cNvSpPr>
          <p:nvPr>
            <p:ph type="sldNum" sz="quarter" idx="12"/>
          </p:nvPr>
        </p:nvSpPr>
        <p:spPr/>
        <p:txBody>
          <a:bodyPr/>
          <a:lstStyle/>
          <a:p>
            <a:fld id="{D7928B33-BD08-6145-BBE5-BA7BBB8FB807}" type="slidenum">
              <a:rPr lang="en-US" smtClean="0"/>
              <a:t>‹#›</a:t>
            </a:fld>
            <a:endParaRPr lang="en-US"/>
          </a:p>
        </p:txBody>
      </p:sp>
    </p:spTree>
    <p:extLst>
      <p:ext uri="{BB962C8B-B14F-4D97-AF65-F5344CB8AC3E}">
        <p14:creationId xmlns:p14="http://schemas.microsoft.com/office/powerpoint/2010/main" val="31082170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6442AA2-1799-574C-943A-A2B5984E719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6A7731B-3387-FE40-B88B-675D586C9D5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BF43BB-ECFC-5445-A492-B96FC7AFD010}"/>
              </a:ext>
            </a:extLst>
          </p:cNvPr>
          <p:cNvSpPr>
            <a:spLocks noGrp="1"/>
          </p:cNvSpPr>
          <p:nvPr>
            <p:ph type="dt" sz="half" idx="10"/>
          </p:nvPr>
        </p:nvSpPr>
        <p:spPr/>
        <p:txBody>
          <a:bodyPr/>
          <a:lstStyle/>
          <a:p>
            <a:fld id="{D369A2B3-FD9A-654C-8608-37103FB09969}" type="datetimeFigureOut">
              <a:rPr lang="en-US" smtClean="0"/>
              <a:t>6/22/19</a:t>
            </a:fld>
            <a:endParaRPr lang="en-US"/>
          </a:p>
        </p:txBody>
      </p:sp>
      <p:sp>
        <p:nvSpPr>
          <p:cNvPr id="5" name="Footer Placeholder 4">
            <a:extLst>
              <a:ext uri="{FF2B5EF4-FFF2-40B4-BE49-F238E27FC236}">
                <a16:creationId xmlns:a16="http://schemas.microsoft.com/office/drawing/2014/main" id="{962E23BF-A347-1546-AAA0-AEC17D0309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D61159-3CEC-4D47-A717-CE98CAD96FA0}"/>
              </a:ext>
            </a:extLst>
          </p:cNvPr>
          <p:cNvSpPr>
            <a:spLocks noGrp="1"/>
          </p:cNvSpPr>
          <p:nvPr>
            <p:ph type="sldNum" sz="quarter" idx="12"/>
          </p:nvPr>
        </p:nvSpPr>
        <p:spPr/>
        <p:txBody>
          <a:bodyPr/>
          <a:lstStyle/>
          <a:p>
            <a:fld id="{D7928B33-BD08-6145-BBE5-BA7BBB8FB807}" type="slidenum">
              <a:rPr lang="en-US" smtClean="0"/>
              <a:t>‹#›</a:t>
            </a:fld>
            <a:endParaRPr lang="en-US"/>
          </a:p>
        </p:txBody>
      </p:sp>
    </p:spTree>
    <p:extLst>
      <p:ext uri="{BB962C8B-B14F-4D97-AF65-F5344CB8AC3E}">
        <p14:creationId xmlns:p14="http://schemas.microsoft.com/office/powerpoint/2010/main" val="1126793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D2B4892-3EDD-B446-AB60-71A29AFEA4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4D12A0E-7E03-D94E-A7F8-0AC8532A71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004808-6A7C-4540-AC16-5DDB7AD566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69A2B3-FD9A-654C-8608-37103FB09969}" type="datetimeFigureOut">
              <a:rPr lang="en-US" smtClean="0"/>
              <a:t>6/22/19</a:t>
            </a:fld>
            <a:endParaRPr lang="en-US"/>
          </a:p>
        </p:txBody>
      </p:sp>
      <p:sp>
        <p:nvSpPr>
          <p:cNvPr id="5" name="Footer Placeholder 4">
            <a:extLst>
              <a:ext uri="{FF2B5EF4-FFF2-40B4-BE49-F238E27FC236}">
                <a16:creationId xmlns:a16="http://schemas.microsoft.com/office/drawing/2014/main" id="{74E2C3BA-47EC-4C4C-9079-92046E4C5E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EE155A6-F162-E742-AF7C-25680342FD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928B33-BD08-6145-BBE5-BA7BBB8FB807}" type="slidenum">
              <a:rPr lang="en-US" smtClean="0"/>
              <a:t>‹#›</a:t>
            </a:fld>
            <a:endParaRPr lang="en-US"/>
          </a:p>
        </p:txBody>
      </p:sp>
    </p:spTree>
    <p:extLst>
      <p:ext uri="{BB962C8B-B14F-4D97-AF65-F5344CB8AC3E}">
        <p14:creationId xmlns:p14="http://schemas.microsoft.com/office/powerpoint/2010/main" val="31326419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m.youtube.com/watch?v=d-SSwYTe8TY"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youtu.be/3e8-Xr2SPY4"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javascript:__doLinkPostBack('','ss~~AR%20%22Nolvi%2C%20Saara%22%7C%7Csl~~rl','');" TargetMode="External"/><Relationship Id="rId2" Type="http://schemas.openxmlformats.org/officeDocument/2006/relationships/hyperlink" Target="javascript:__doLinkPostBack('','ss~~AR%20%22Korja%2C%20Riikka%22%7C%7Csl~~rl','');" TargetMode="External"/><Relationship Id="rId1" Type="http://schemas.openxmlformats.org/officeDocument/2006/relationships/slideLayout" Target="../slideLayouts/slideLayout2.xml"/><Relationship Id="rId6" Type="http://schemas.openxmlformats.org/officeDocument/2006/relationships/hyperlink" Target="javascript:__doLinkPostBack('','ss~~AR%20%22Grant%2C%20Kerry%20Ann%22%7C%7Csl~~rl','');" TargetMode="External"/><Relationship Id="rId5" Type="http://schemas.openxmlformats.org/officeDocument/2006/relationships/hyperlink" Target="javascript:__doLinkPostBack('','ss~~AR%20%22McMahon%2C%20Cathy%22%7C%7Csl~~rl','');" TargetMode="External"/><Relationship Id="rId4" Type="http://schemas.openxmlformats.org/officeDocument/2006/relationships/hyperlink" Target="javascript:__doLinkPostBack('','ss~~AR%20%22Grant%2C%20Kerry%22%7C%7Csl~~rl','');"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www.nctsn.org/what-is-child-trauma/trauma-types/complex-trauma/effects"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www.sciencedaily.com/releases/2018/03/180326110123.htm" TargetMode="External"/><Relationship Id="rId2" Type="http://schemas.openxmlformats.org/officeDocument/2006/relationships/hyperlink" Target="https://m.youtube.com/watch?v=d-SSwYTe8TY"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doi.org/10.1007/s10578-017-0709-0" TargetMode="External"/><Relationship Id="rId2" Type="http://schemas.openxmlformats.org/officeDocument/2006/relationships/hyperlink" Target="http://www.bbc.com/future/story/20190326-what-is-epigenetics" TargetMode="External"/><Relationship Id="rId1" Type="http://schemas.openxmlformats.org/officeDocument/2006/relationships/slideLayout" Target="../slideLayouts/slideLayout2.xml"/><Relationship Id="rId4" Type="http://schemas.openxmlformats.org/officeDocument/2006/relationships/hyperlink" Target="https://doi.org/10.1002/smi.2761"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www.ncbi.nlm.nih.gov/pmc/articles/PMC1027192/pdf/gut00039-0018.pdf" TargetMode="External"/><Relationship Id="rId2" Type="http://schemas.openxmlformats.org/officeDocument/2006/relationships/hyperlink" Target="https://doi.org/10.1111/jcpp.12621" TargetMode="External"/><Relationship Id="rId1" Type="http://schemas.openxmlformats.org/officeDocument/2006/relationships/slideLayout" Target="../slideLayouts/slideLayout2.xml"/><Relationship Id="rId4" Type="http://schemas.openxmlformats.org/officeDocument/2006/relationships/hyperlink" Target="http://search.ebscohost.com/login.aspx?direct=true&amp;db=a2h&amp;AN=133645940&amp;site=ehost-liv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D4ACC-AF2D-FC46-88D6-9D492F626EFD}"/>
              </a:ext>
            </a:extLst>
          </p:cNvPr>
          <p:cNvSpPr>
            <a:spLocks noGrp="1"/>
          </p:cNvSpPr>
          <p:nvPr>
            <p:ph type="ctrTitle"/>
          </p:nvPr>
        </p:nvSpPr>
        <p:spPr/>
        <p:txBody>
          <a:bodyPr/>
          <a:lstStyle/>
          <a:p>
            <a:r>
              <a:rPr lang="en-US" dirty="0"/>
              <a:t>Trauma Across the Lifespan:</a:t>
            </a:r>
            <a:br>
              <a:rPr lang="en-US" dirty="0"/>
            </a:br>
            <a:r>
              <a:rPr lang="en-US" dirty="0"/>
              <a:t>Big T and Little T Trauma</a:t>
            </a:r>
          </a:p>
        </p:txBody>
      </p:sp>
      <p:sp>
        <p:nvSpPr>
          <p:cNvPr id="3" name="Subtitle 2">
            <a:extLst>
              <a:ext uri="{FF2B5EF4-FFF2-40B4-BE49-F238E27FC236}">
                <a16:creationId xmlns:a16="http://schemas.microsoft.com/office/drawing/2014/main" id="{F0E66606-A7EF-7F4E-83BA-012D43D679CF}"/>
              </a:ext>
            </a:extLst>
          </p:cNvPr>
          <p:cNvSpPr>
            <a:spLocks noGrp="1"/>
          </p:cNvSpPr>
          <p:nvPr>
            <p:ph type="subTitle" idx="1"/>
          </p:nvPr>
        </p:nvSpPr>
        <p:spPr/>
        <p:txBody>
          <a:bodyPr/>
          <a:lstStyle/>
          <a:p>
            <a:r>
              <a:rPr lang="en-US" dirty="0"/>
              <a:t>Robert M Giannamore, </a:t>
            </a:r>
          </a:p>
          <a:p>
            <a:r>
              <a:rPr lang="en-US" dirty="0" err="1"/>
              <a:t>MDiv</a:t>
            </a:r>
            <a:r>
              <a:rPr lang="en-US" dirty="0"/>
              <a:t>, MS, NCC, LPC, CPT</a:t>
            </a:r>
          </a:p>
        </p:txBody>
      </p:sp>
    </p:spTree>
    <p:extLst>
      <p:ext uri="{BB962C8B-B14F-4D97-AF65-F5344CB8AC3E}">
        <p14:creationId xmlns:p14="http://schemas.microsoft.com/office/powerpoint/2010/main" val="16336771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F9A782E3-37E1-1741-B56A-C19F0BB637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5833" y="907144"/>
            <a:ext cx="9026072" cy="5563808"/>
          </a:xfrm>
          <a:prstGeom prst="rect">
            <a:avLst/>
          </a:prstGeom>
        </p:spPr>
      </p:pic>
    </p:spTree>
    <p:extLst>
      <p:ext uri="{BB962C8B-B14F-4D97-AF65-F5344CB8AC3E}">
        <p14:creationId xmlns:p14="http://schemas.microsoft.com/office/powerpoint/2010/main" val="22401820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29265-38E7-1340-B614-11034612A3A7}"/>
              </a:ext>
            </a:extLst>
          </p:cNvPr>
          <p:cNvSpPr>
            <a:spLocks noGrp="1"/>
          </p:cNvSpPr>
          <p:nvPr>
            <p:ph type="title"/>
          </p:nvPr>
        </p:nvSpPr>
        <p:spPr/>
        <p:txBody>
          <a:bodyPr/>
          <a:lstStyle/>
          <a:p>
            <a:pPr algn="ctr"/>
            <a:r>
              <a:rPr lang="en-US" dirty="0"/>
              <a:t>Why?: A functional understanding</a:t>
            </a:r>
          </a:p>
        </p:txBody>
      </p:sp>
      <p:sp>
        <p:nvSpPr>
          <p:cNvPr id="3" name="Content Placeholder 2">
            <a:extLst>
              <a:ext uri="{FF2B5EF4-FFF2-40B4-BE49-F238E27FC236}">
                <a16:creationId xmlns:a16="http://schemas.microsoft.com/office/drawing/2014/main" id="{A767ECD8-21AD-7F43-A783-C795E75194B0}"/>
              </a:ext>
            </a:extLst>
          </p:cNvPr>
          <p:cNvSpPr>
            <a:spLocks noGrp="1"/>
          </p:cNvSpPr>
          <p:nvPr>
            <p:ph idx="1"/>
          </p:nvPr>
        </p:nvSpPr>
        <p:spPr/>
        <p:txBody>
          <a:bodyPr>
            <a:normAutofit fontScale="92500" lnSpcReduction="20000"/>
          </a:bodyPr>
          <a:lstStyle/>
          <a:p>
            <a:r>
              <a:rPr lang="en-US" dirty="0"/>
              <a:t>L., a 18 year old female was recently admitted to the emergency room because of self-inflicted razor cuts to her wrists, which she claimed made her feel alive by feeling pain.  L spent a week in the hospital and was discharged to a Partial Hospitalization program.  </a:t>
            </a:r>
          </a:p>
          <a:p>
            <a:r>
              <a:rPr lang="en-US" dirty="0"/>
              <a:t>During the intake for the Partial Program,  L was initially uncooperative stating she felt abandoned by society and especially by her friends and family.  L., expressed placing blame on teachers, past therapists and her parents for her inability to reach her dreams of being a model, which she claims contracts to model with various local modeling agencies. She is convinced that one day she will take her life back; however, in the interim, she will have to return to her mother’s home.  She is very bitter and angry with both of her parents to whom she feels distance and that her parents owe her an explanation for their failure to support her dreams and ambitions. </a:t>
            </a:r>
          </a:p>
        </p:txBody>
      </p:sp>
    </p:spTree>
    <p:extLst>
      <p:ext uri="{BB962C8B-B14F-4D97-AF65-F5344CB8AC3E}">
        <p14:creationId xmlns:p14="http://schemas.microsoft.com/office/powerpoint/2010/main" val="2599554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C58B51-0A05-0E4E-B599-3EC60680A133}"/>
              </a:ext>
            </a:extLst>
          </p:cNvPr>
          <p:cNvSpPr>
            <a:spLocks noGrp="1"/>
          </p:cNvSpPr>
          <p:nvPr>
            <p:ph type="title"/>
          </p:nvPr>
        </p:nvSpPr>
        <p:spPr/>
        <p:txBody>
          <a:bodyPr/>
          <a:lstStyle/>
          <a:p>
            <a:r>
              <a:rPr lang="en-US" dirty="0"/>
              <a:t>Why? : A Functional Understanding </a:t>
            </a:r>
          </a:p>
        </p:txBody>
      </p:sp>
      <p:sp>
        <p:nvSpPr>
          <p:cNvPr id="5" name="Content Placeholder 4">
            <a:extLst>
              <a:ext uri="{FF2B5EF4-FFF2-40B4-BE49-F238E27FC236}">
                <a16:creationId xmlns:a16="http://schemas.microsoft.com/office/drawing/2014/main" id="{ED315827-DB0A-624E-B659-540315C61FD2}"/>
              </a:ext>
            </a:extLst>
          </p:cNvPr>
          <p:cNvSpPr>
            <a:spLocks noGrp="1"/>
          </p:cNvSpPr>
          <p:nvPr>
            <p:ph idx="1"/>
          </p:nvPr>
        </p:nvSpPr>
        <p:spPr/>
        <p:txBody>
          <a:bodyPr>
            <a:normAutofit fontScale="92500" lnSpcReduction="10000"/>
          </a:bodyPr>
          <a:lstStyle/>
          <a:p>
            <a:r>
              <a:rPr lang="en-US" dirty="0"/>
              <a:t>She admitted to the excessive use of anxiolytics and alcohol to control her anxiety and numb the emotional pain.  Her presenting complaints consisted to angry outbursts, feelings of emptiness, rejection, loneliness, and depression.  She states that she has difficulty getting along with people and experiences rapid mood swings involving depression, anger, and anxiety.  She has periods when she feels good about herself and practices self-care.   At other times, she finds it impossible to get out of bed and take care of anything.  She lacks a sense of identity and doesn’t really know who she is from one minute to the next. </a:t>
            </a:r>
          </a:p>
          <a:p>
            <a:r>
              <a:rPr lang="en-US" dirty="0"/>
              <a:t>  During hospitalization the treatment focused on reduction of the imminent threat to L.’s life and on helping her to develop more effective coping strategies.  L.   expresses little empathy for others and primarily focuses on immediate gratification of her needs and wants. </a:t>
            </a:r>
          </a:p>
        </p:txBody>
      </p:sp>
    </p:spTree>
    <p:extLst>
      <p:ext uri="{BB962C8B-B14F-4D97-AF65-F5344CB8AC3E}">
        <p14:creationId xmlns:p14="http://schemas.microsoft.com/office/powerpoint/2010/main" val="7861877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0F499-6775-E541-87F8-E34A0AF7B559}"/>
              </a:ext>
            </a:extLst>
          </p:cNvPr>
          <p:cNvSpPr>
            <a:spLocks noGrp="1"/>
          </p:cNvSpPr>
          <p:nvPr>
            <p:ph type="title"/>
          </p:nvPr>
        </p:nvSpPr>
        <p:spPr/>
        <p:txBody>
          <a:bodyPr/>
          <a:lstStyle/>
          <a:p>
            <a:r>
              <a:rPr lang="en-US" dirty="0"/>
              <a:t>Why: A Functional Understanding</a:t>
            </a:r>
          </a:p>
        </p:txBody>
      </p:sp>
      <p:sp>
        <p:nvSpPr>
          <p:cNvPr id="3" name="Content Placeholder 2">
            <a:extLst>
              <a:ext uri="{FF2B5EF4-FFF2-40B4-BE49-F238E27FC236}">
                <a16:creationId xmlns:a16="http://schemas.microsoft.com/office/drawing/2014/main" id="{6B77F680-695A-1941-B37A-E58B26AA066D}"/>
              </a:ext>
            </a:extLst>
          </p:cNvPr>
          <p:cNvSpPr>
            <a:spLocks noGrp="1"/>
          </p:cNvSpPr>
          <p:nvPr>
            <p:ph idx="1"/>
          </p:nvPr>
        </p:nvSpPr>
        <p:spPr/>
        <p:txBody>
          <a:bodyPr>
            <a:normAutofit fontScale="92500" lnSpcReduction="10000"/>
          </a:bodyPr>
          <a:lstStyle/>
          <a:p>
            <a:r>
              <a:rPr lang="en-US" dirty="0"/>
              <a:t>L’s ACE load is high with a family history of alcoholism, drug use, abandonment, sexual abuse by an uncle at 6 years old and ending when client stabbed uncle at 14. </a:t>
            </a:r>
          </a:p>
          <a:p>
            <a:r>
              <a:rPr lang="en-US" dirty="0"/>
              <a:t> Client has a history of 2 abortions and 1 miscarriage.  She has never brought a child to term.</a:t>
            </a:r>
          </a:p>
          <a:p>
            <a:r>
              <a:rPr lang="en-US" dirty="0"/>
              <a:t>L has been involved in several relationships, her last lasted 4 years and was abusive, emotionally, verbally and physically.  </a:t>
            </a:r>
          </a:p>
          <a:p>
            <a:r>
              <a:rPr lang="en-US" dirty="0"/>
              <a:t>Drug use is largely limited to meth and marijuana, Alcohol use is 4 beers a day.  </a:t>
            </a:r>
          </a:p>
          <a:p>
            <a:r>
              <a:rPr lang="en-US" dirty="0"/>
              <a:t>Diet is poor and L is currently 100lbs overweight with markers of pre diabetes, high blood pressure and cholesterol  </a:t>
            </a:r>
          </a:p>
        </p:txBody>
      </p:sp>
    </p:spTree>
    <p:extLst>
      <p:ext uri="{BB962C8B-B14F-4D97-AF65-F5344CB8AC3E}">
        <p14:creationId xmlns:p14="http://schemas.microsoft.com/office/powerpoint/2010/main" val="13174015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23E31-9932-D040-BE68-EA8C0D3579C6}"/>
              </a:ext>
            </a:extLst>
          </p:cNvPr>
          <p:cNvSpPr>
            <a:spLocks noGrp="1"/>
          </p:cNvSpPr>
          <p:nvPr>
            <p:ph type="title"/>
          </p:nvPr>
        </p:nvSpPr>
        <p:spPr/>
        <p:txBody>
          <a:bodyPr/>
          <a:lstStyle/>
          <a:p>
            <a:r>
              <a:rPr lang="en-US" dirty="0"/>
              <a:t>Why?: A Functional Understanding</a:t>
            </a:r>
          </a:p>
        </p:txBody>
      </p:sp>
      <p:sp>
        <p:nvSpPr>
          <p:cNvPr id="3" name="Content Placeholder 2">
            <a:extLst>
              <a:ext uri="{FF2B5EF4-FFF2-40B4-BE49-F238E27FC236}">
                <a16:creationId xmlns:a16="http://schemas.microsoft.com/office/drawing/2014/main" id="{7B7EBAF7-EA13-AC41-92C7-D0998E19EE6F}"/>
              </a:ext>
            </a:extLst>
          </p:cNvPr>
          <p:cNvSpPr>
            <a:spLocks noGrp="1"/>
          </p:cNvSpPr>
          <p:nvPr>
            <p:ph idx="1"/>
          </p:nvPr>
        </p:nvSpPr>
        <p:spPr/>
        <p:txBody>
          <a:bodyPr/>
          <a:lstStyle/>
          <a:p>
            <a:r>
              <a:rPr lang="en-US" dirty="0"/>
              <a:t>L has been discharged to your care in the community clinic setting,</a:t>
            </a:r>
          </a:p>
          <a:p>
            <a:pPr lvl="1"/>
            <a:r>
              <a:rPr lang="en-US" dirty="0"/>
              <a:t>How would you treat L from the traditional medical model?</a:t>
            </a:r>
          </a:p>
          <a:p>
            <a:pPr lvl="1"/>
            <a:r>
              <a:rPr lang="en-US" dirty="0"/>
              <a:t>What would an integrated medical approach look at for L?  </a:t>
            </a:r>
          </a:p>
          <a:p>
            <a:r>
              <a:rPr lang="en-US" dirty="0"/>
              <a:t>What assumptions do you have?  </a:t>
            </a:r>
          </a:p>
          <a:p>
            <a:r>
              <a:rPr lang="en-US" dirty="0"/>
              <a:t>What is the function of L’s behavior?  </a:t>
            </a:r>
          </a:p>
          <a:p>
            <a:r>
              <a:rPr lang="en-US" dirty="0"/>
              <a:t>What is the emotional age of L?  </a:t>
            </a:r>
          </a:p>
        </p:txBody>
      </p:sp>
    </p:spTree>
    <p:extLst>
      <p:ext uri="{BB962C8B-B14F-4D97-AF65-F5344CB8AC3E}">
        <p14:creationId xmlns:p14="http://schemas.microsoft.com/office/powerpoint/2010/main" val="28735081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C5E40-ACB6-D348-AA95-06D27F0B7C4A}"/>
              </a:ext>
            </a:extLst>
          </p:cNvPr>
          <p:cNvSpPr>
            <a:spLocks noGrp="1"/>
          </p:cNvSpPr>
          <p:nvPr>
            <p:ph type="title"/>
          </p:nvPr>
        </p:nvSpPr>
        <p:spPr/>
        <p:txBody>
          <a:bodyPr/>
          <a:lstStyle/>
          <a:p>
            <a:pPr algn="ctr"/>
            <a:r>
              <a:rPr lang="en-US" dirty="0"/>
              <a:t>ACEs Study</a:t>
            </a:r>
          </a:p>
        </p:txBody>
      </p:sp>
      <p:pic>
        <p:nvPicPr>
          <p:cNvPr id="4" name="Picture 4">
            <a:extLst>
              <a:ext uri="{FF2B5EF4-FFF2-40B4-BE49-F238E27FC236}">
                <a16:creationId xmlns:a16="http://schemas.microsoft.com/office/drawing/2014/main" id="{2BA434F9-F30D-7840-ADA5-A1B7FE6E48E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58333" y="1254881"/>
            <a:ext cx="9630834" cy="5397500"/>
          </a:xfrm>
          <a:prstGeom prst="rect">
            <a:avLst/>
          </a:prstGeom>
        </p:spPr>
      </p:pic>
    </p:spTree>
    <p:extLst>
      <p:ext uri="{BB962C8B-B14F-4D97-AF65-F5344CB8AC3E}">
        <p14:creationId xmlns:p14="http://schemas.microsoft.com/office/powerpoint/2010/main" val="9723956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B3AC7-2011-CF48-A112-B9395CE7C5A6}"/>
              </a:ext>
            </a:extLst>
          </p:cNvPr>
          <p:cNvSpPr>
            <a:spLocks noGrp="1"/>
          </p:cNvSpPr>
          <p:nvPr>
            <p:ph type="title"/>
          </p:nvPr>
        </p:nvSpPr>
        <p:spPr/>
        <p:txBody>
          <a:bodyPr/>
          <a:lstStyle/>
          <a:p>
            <a:pPr algn="ctr"/>
            <a:r>
              <a:rPr lang="en-US"/>
              <a:t>ACE’s Study: What is it?</a:t>
            </a:r>
          </a:p>
        </p:txBody>
      </p:sp>
      <p:sp>
        <p:nvSpPr>
          <p:cNvPr id="3" name="Content Placeholder 2">
            <a:extLst>
              <a:ext uri="{FF2B5EF4-FFF2-40B4-BE49-F238E27FC236}">
                <a16:creationId xmlns:a16="http://schemas.microsoft.com/office/drawing/2014/main" id="{77E3DEDA-E06B-124D-80A8-87600685EFD0}"/>
              </a:ext>
            </a:extLst>
          </p:cNvPr>
          <p:cNvSpPr>
            <a:spLocks noGrp="1"/>
          </p:cNvSpPr>
          <p:nvPr>
            <p:ph idx="1"/>
          </p:nvPr>
        </p:nvSpPr>
        <p:spPr/>
        <p:txBody>
          <a:bodyPr>
            <a:noAutofit/>
          </a:bodyPr>
          <a:lstStyle/>
          <a:p>
            <a:pPr marL="0" indent="0">
              <a:buNone/>
            </a:pPr>
            <a:r>
              <a:rPr lang="en-US" dirty="0">
                <a:solidFill>
                  <a:prstClr val="black"/>
                </a:solidFill>
                <a:latin typeface="OpenSans-Regular"/>
              </a:rPr>
              <a:t>The CDC-Kaiser </a:t>
            </a:r>
            <a:r>
              <a:rPr lang="en-US" dirty="0" err="1">
                <a:solidFill>
                  <a:prstClr val="black"/>
                </a:solidFill>
                <a:latin typeface="OpenSans-Regular"/>
              </a:rPr>
              <a:t>Permanente</a:t>
            </a:r>
            <a:r>
              <a:rPr lang="en-US" dirty="0">
                <a:solidFill>
                  <a:prstClr val="black"/>
                </a:solidFill>
                <a:latin typeface="OpenSans-Regular"/>
              </a:rPr>
              <a:t> Adverse Childhood Experiences (ACE) Study is one of the largest investigations of childhood abuse and neglect and household challenges and later-life health and well-being.The original ACE Study was conducted at Kaiser </a:t>
            </a:r>
            <a:r>
              <a:rPr lang="en-US" dirty="0" err="1">
                <a:solidFill>
                  <a:prstClr val="black"/>
                </a:solidFill>
                <a:latin typeface="OpenSans-Regular"/>
              </a:rPr>
              <a:t>Permanente</a:t>
            </a:r>
            <a:r>
              <a:rPr lang="en-US" dirty="0">
                <a:solidFill>
                  <a:prstClr val="black"/>
                </a:solidFill>
                <a:latin typeface="OpenSans-Regular"/>
              </a:rPr>
              <a:t> from 1995 to 1997 with two waves of data collection. Over 17,000 Health Maintenance Organization members from Southern California receiving physical exams completed confidential surveys regarding their childhood experiences and current health status and behaviors. </a:t>
            </a:r>
            <a:r>
              <a:rPr lang="en-US">
                <a:solidFill>
                  <a:prstClr val="black"/>
                </a:solidFill>
                <a:latin typeface="OpenSans-Regular"/>
              </a:rPr>
              <a:t>(CDC, n.d.)</a:t>
            </a:r>
            <a:endParaRPr lang="en-US" dirty="0"/>
          </a:p>
        </p:txBody>
      </p:sp>
    </p:spTree>
    <p:extLst>
      <p:ext uri="{BB962C8B-B14F-4D97-AF65-F5344CB8AC3E}">
        <p14:creationId xmlns:p14="http://schemas.microsoft.com/office/powerpoint/2010/main" val="355621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EA8E7-35F7-544A-B168-A63BA0FED576}"/>
              </a:ext>
            </a:extLst>
          </p:cNvPr>
          <p:cNvSpPr>
            <a:spLocks noGrp="1"/>
          </p:cNvSpPr>
          <p:nvPr>
            <p:ph type="title"/>
          </p:nvPr>
        </p:nvSpPr>
        <p:spPr/>
        <p:txBody>
          <a:bodyPr/>
          <a:lstStyle/>
          <a:p>
            <a:pPr algn="ctr"/>
            <a:r>
              <a:rPr lang="en-US" dirty="0"/>
              <a:t>ACE’s Brief Run Down</a:t>
            </a:r>
          </a:p>
        </p:txBody>
      </p:sp>
      <p:sp>
        <p:nvSpPr>
          <p:cNvPr id="3" name="Content Placeholder 2">
            <a:extLst>
              <a:ext uri="{FF2B5EF4-FFF2-40B4-BE49-F238E27FC236}">
                <a16:creationId xmlns:a16="http://schemas.microsoft.com/office/drawing/2014/main" id="{2C14F73D-6F19-AA46-9579-DAF100F395F2}"/>
              </a:ext>
            </a:extLst>
          </p:cNvPr>
          <p:cNvSpPr>
            <a:spLocks noGrp="1"/>
          </p:cNvSpPr>
          <p:nvPr>
            <p:ph idx="1"/>
          </p:nvPr>
        </p:nvSpPr>
        <p:spPr/>
        <p:txBody>
          <a:bodyPr>
            <a:normAutofit/>
          </a:bodyPr>
          <a:lstStyle/>
          <a:p>
            <a:pPr marL="0" indent="0">
              <a:buNone/>
            </a:pPr>
            <a:r>
              <a:rPr lang="en-US" sz="2000" dirty="0">
                <a:solidFill>
                  <a:srgbClr val="333333"/>
                </a:solidFill>
                <a:latin typeface="Helvetica" pitchFamily="2" charset="0"/>
              </a:rPr>
              <a:t>Zare, Narayan, </a:t>
            </a:r>
            <a:r>
              <a:rPr lang="en-US" sz="2000" dirty="0" err="1">
                <a:solidFill>
                  <a:srgbClr val="333333"/>
                </a:solidFill>
                <a:latin typeface="Helvetica" pitchFamily="2" charset="0"/>
              </a:rPr>
              <a:t>Lasway</a:t>
            </a:r>
            <a:r>
              <a:rPr lang="en-US" sz="2000" dirty="0">
                <a:solidFill>
                  <a:srgbClr val="333333"/>
                </a:solidFill>
                <a:latin typeface="Helvetica" pitchFamily="2" charset="0"/>
              </a:rPr>
              <a:t>, </a:t>
            </a:r>
            <a:r>
              <a:rPr lang="en-US" sz="2000" dirty="0" err="1">
                <a:solidFill>
                  <a:srgbClr val="333333"/>
                </a:solidFill>
                <a:latin typeface="Helvetica" pitchFamily="2" charset="0"/>
              </a:rPr>
              <a:t>Kitsantas</a:t>
            </a:r>
            <a:r>
              <a:rPr lang="en-US" sz="2000" dirty="0">
                <a:solidFill>
                  <a:srgbClr val="333333"/>
                </a:solidFill>
                <a:latin typeface="Helvetica" pitchFamily="2" charset="0"/>
              </a:rPr>
              <a:t>, Wojtusiak, and </a:t>
            </a:r>
            <a:r>
              <a:rPr lang="en-US" sz="2000" dirty="0" err="1">
                <a:solidFill>
                  <a:srgbClr val="333333"/>
                </a:solidFill>
                <a:latin typeface="Helvetica" pitchFamily="2" charset="0"/>
              </a:rPr>
              <a:t>Oetjen</a:t>
            </a:r>
            <a:r>
              <a:rPr lang="en-US" sz="2000" dirty="0">
                <a:solidFill>
                  <a:srgbClr val="333333"/>
                </a:solidFill>
                <a:latin typeface="Helvetica" pitchFamily="2" charset="0"/>
              </a:rPr>
              <a:t> demonstrated in a data analysis of  31,060 primary school-aged children was extracted from the nationally representative sample of 95,677 children 0 to 17 years old.</a:t>
            </a:r>
            <a:endParaRPr lang="en-US" sz="2000" b="1" dirty="0">
              <a:solidFill>
                <a:srgbClr val="333333"/>
              </a:solidFill>
              <a:latin typeface="Helvetica-Bold"/>
            </a:endParaRPr>
          </a:p>
          <a:p>
            <a:pPr marL="0" indent="0">
              <a:buNone/>
            </a:pPr>
            <a:r>
              <a:rPr lang="en-US" sz="2000" b="0" dirty="0">
                <a:solidFill>
                  <a:srgbClr val="333333"/>
                </a:solidFill>
                <a:latin typeface="Helvetica" pitchFamily="2" charset="0"/>
              </a:rPr>
              <a:t>Their findings showed “that in this sample, 6% of children were diagnosed with depression and/or anxiety. Findings also showed that economic hardship, poor parental mental/behavioral health, exposure to violence, or racial/ethnic discrimination increased the risk of depression and/or anxiety in 6- to 11-year-old children. Pediatric nurses can help protect children from </a:t>
            </a:r>
            <a:r>
              <a:rPr lang="en-US" sz="2000" b="1" dirty="0">
                <a:solidFill>
                  <a:srgbClr val="333333"/>
                </a:solidFill>
                <a:latin typeface="Helvetica-Bold"/>
              </a:rPr>
              <a:t>adverse</a:t>
            </a:r>
            <a:r>
              <a:rPr lang="en-US" sz="2000" b="0" dirty="0">
                <a:solidFill>
                  <a:srgbClr val="333333"/>
                </a:solidFill>
                <a:latin typeface="Helvetica" pitchFamily="2" charset="0"/>
              </a:rPr>
              <a:t> </a:t>
            </a:r>
            <a:r>
              <a:rPr lang="en-US" sz="2000" b="1" dirty="0">
                <a:solidFill>
                  <a:srgbClr val="333333"/>
                </a:solidFill>
                <a:latin typeface="Helvetica-Bold"/>
              </a:rPr>
              <a:t>childhood</a:t>
            </a:r>
            <a:r>
              <a:rPr lang="en-US" sz="2000" b="0" dirty="0">
                <a:solidFill>
                  <a:srgbClr val="333333"/>
                </a:solidFill>
                <a:latin typeface="Helvetica" pitchFamily="2" charset="0"/>
              </a:rPr>
              <a:t> </a:t>
            </a:r>
            <a:r>
              <a:rPr lang="en-US" sz="2000" b="1" dirty="0">
                <a:solidFill>
                  <a:srgbClr val="333333"/>
                </a:solidFill>
                <a:latin typeface="Helvetica-Bold"/>
              </a:rPr>
              <a:t>experience</a:t>
            </a:r>
            <a:r>
              <a:rPr lang="en-US" sz="2000" b="0" dirty="0">
                <a:solidFill>
                  <a:srgbClr val="333333"/>
                </a:solidFill>
                <a:latin typeface="Helvetica" pitchFamily="2" charset="0"/>
              </a:rPr>
              <a:t> exposure and can help them recover from these events. Pediatric nurses can identify children at risk, provide parental anticipatory guidance, make referrals for mental health services and community-based programs, protect children from traumatic medical events, and provide resilience education/ skill-building, which can alleviate the long-term effects of </a:t>
            </a:r>
            <a:r>
              <a:rPr lang="en-US" sz="2000" b="1" dirty="0">
                <a:solidFill>
                  <a:srgbClr val="333333"/>
                </a:solidFill>
                <a:latin typeface="Helvetica-Bold"/>
              </a:rPr>
              <a:t>adverse</a:t>
            </a:r>
            <a:r>
              <a:rPr lang="en-US" sz="2000" b="0" dirty="0">
                <a:solidFill>
                  <a:srgbClr val="333333"/>
                </a:solidFill>
                <a:latin typeface="Helvetica" pitchFamily="2" charset="0"/>
              </a:rPr>
              <a:t> </a:t>
            </a:r>
            <a:r>
              <a:rPr lang="en-US" sz="2000" b="1" dirty="0">
                <a:solidFill>
                  <a:srgbClr val="333333"/>
                </a:solidFill>
                <a:latin typeface="Helvetica-Bold"/>
              </a:rPr>
              <a:t>childhood</a:t>
            </a:r>
            <a:r>
              <a:rPr lang="en-US" sz="2000" b="0" dirty="0">
                <a:solidFill>
                  <a:srgbClr val="333333"/>
                </a:solidFill>
                <a:latin typeface="Helvetica" pitchFamily="2" charset="0"/>
              </a:rPr>
              <a:t> </a:t>
            </a:r>
            <a:r>
              <a:rPr lang="en-US" sz="2000" b="1" dirty="0">
                <a:solidFill>
                  <a:srgbClr val="333333"/>
                </a:solidFill>
                <a:latin typeface="Helvetica-Bold"/>
              </a:rPr>
              <a:t>experiences</a:t>
            </a:r>
            <a:r>
              <a:rPr lang="en-US" sz="2000" b="0" dirty="0">
                <a:solidFill>
                  <a:srgbClr val="333333"/>
                </a:solidFill>
                <a:latin typeface="Helvetica" pitchFamily="2" charset="0"/>
              </a:rPr>
              <a:t> exposure”(</a:t>
            </a:r>
            <a:r>
              <a:rPr lang="en-US" sz="2000" dirty="0">
                <a:solidFill>
                  <a:srgbClr val="333333"/>
                </a:solidFill>
                <a:latin typeface="Helvetica" pitchFamily="2" charset="0"/>
              </a:rPr>
              <a:t>Zare, M., Narayan, M., </a:t>
            </a:r>
            <a:r>
              <a:rPr lang="en-US" sz="2000" dirty="0" err="1">
                <a:solidFill>
                  <a:srgbClr val="333333"/>
                </a:solidFill>
                <a:latin typeface="Helvetica" pitchFamily="2" charset="0"/>
              </a:rPr>
              <a:t>Lasway</a:t>
            </a:r>
            <a:r>
              <a:rPr lang="en-US" sz="2000" dirty="0">
                <a:solidFill>
                  <a:srgbClr val="333333"/>
                </a:solidFill>
                <a:latin typeface="Helvetica" pitchFamily="2" charset="0"/>
              </a:rPr>
              <a:t>, A., </a:t>
            </a:r>
            <a:r>
              <a:rPr lang="en-US" sz="2000" dirty="0" err="1">
                <a:solidFill>
                  <a:srgbClr val="333333"/>
                </a:solidFill>
                <a:latin typeface="Helvetica" pitchFamily="2" charset="0"/>
              </a:rPr>
              <a:t>Kitsantas</a:t>
            </a:r>
            <a:r>
              <a:rPr lang="en-US" sz="2000" dirty="0">
                <a:solidFill>
                  <a:srgbClr val="333333"/>
                </a:solidFill>
                <a:latin typeface="Helvetica" pitchFamily="2" charset="0"/>
              </a:rPr>
              <a:t>, P., Wojtusiak, J., &amp; </a:t>
            </a:r>
            <a:r>
              <a:rPr lang="en-US" sz="2000" dirty="0" err="1">
                <a:solidFill>
                  <a:srgbClr val="333333"/>
                </a:solidFill>
                <a:latin typeface="Helvetica" pitchFamily="2" charset="0"/>
              </a:rPr>
              <a:t>Oetjen</a:t>
            </a:r>
            <a:r>
              <a:rPr lang="en-US" sz="2000" dirty="0">
                <a:solidFill>
                  <a:srgbClr val="333333"/>
                </a:solidFill>
                <a:latin typeface="Helvetica" pitchFamily="2" charset="0"/>
              </a:rPr>
              <a:t>, C. A. 2018).</a:t>
            </a:r>
            <a:endParaRPr lang="en-US" sz="2000" dirty="0"/>
          </a:p>
        </p:txBody>
      </p:sp>
    </p:spTree>
    <p:extLst>
      <p:ext uri="{BB962C8B-B14F-4D97-AF65-F5344CB8AC3E}">
        <p14:creationId xmlns:p14="http://schemas.microsoft.com/office/powerpoint/2010/main" val="1350257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2B352-FA31-EF44-8000-1DB58ADBB7A1}"/>
              </a:ext>
            </a:extLst>
          </p:cNvPr>
          <p:cNvSpPr>
            <a:spLocks noGrp="1"/>
          </p:cNvSpPr>
          <p:nvPr>
            <p:ph type="title"/>
          </p:nvPr>
        </p:nvSpPr>
        <p:spPr>
          <a:xfrm>
            <a:off x="974272" y="317501"/>
            <a:ext cx="10515600" cy="2491998"/>
          </a:xfrm>
        </p:spPr>
        <p:txBody>
          <a:bodyPr>
            <a:normAutofit fontScale="90000"/>
          </a:bodyPr>
          <a:lstStyle/>
          <a:p>
            <a:pPr marL="0" indent="0" algn="ctr">
              <a:buNone/>
            </a:pPr>
            <a:r>
              <a:rPr lang="en-US" dirty="0"/>
              <a:t>Children grow up to be adults:What does the research say for adults exposed to ACE’s?</a:t>
            </a:r>
            <a:br>
              <a:rPr lang="en-US" dirty="0"/>
            </a:br>
            <a:br>
              <a:rPr lang="en-US" dirty="0"/>
            </a:br>
            <a:endParaRPr lang="en-US" dirty="0"/>
          </a:p>
        </p:txBody>
      </p:sp>
      <p:sp>
        <p:nvSpPr>
          <p:cNvPr id="3" name="Content Placeholder 2">
            <a:extLst>
              <a:ext uri="{FF2B5EF4-FFF2-40B4-BE49-F238E27FC236}">
                <a16:creationId xmlns:a16="http://schemas.microsoft.com/office/drawing/2014/main" id="{648D8DA6-2221-254D-A477-736DC7C490C4}"/>
              </a:ext>
            </a:extLst>
          </p:cNvPr>
          <p:cNvSpPr>
            <a:spLocks noGrp="1"/>
          </p:cNvSpPr>
          <p:nvPr>
            <p:ph idx="1"/>
          </p:nvPr>
        </p:nvSpPr>
        <p:spPr>
          <a:xfrm>
            <a:off x="838200" y="1810506"/>
            <a:ext cx="10515600" cy="4351338"/>
          </a:xfrm>
        </p:spPr>
        <p:txBody>
          <a:bodyPr>
            <a:normAutofit fontScale="92500" lnSpcReduction="10000"/>
          </a:bodyPr>
          <a:lstStyle/>
          <a:p>
            <a:pPr marL="0" indent="0">
              <a:buNone/>
            </a:pPr>
            <a:endParaRPr lang="en-US" sz="2400" dirty="0"/>
          </a:p>
          <a:p>
            <a:pPr marL="0" indent="0">
              <a:buNone/>
            </a:pPr>
            <a:r>
              <a:rPr lang="en-US" sz="2400" dirty="0">
                <a:solidFill>
                  <a:srgbClr val="333333"/>
                </a:solidFill>
              </a:rPr>
              <a:t>Reuben, A., Moffitt, T. E., Caspi, A., Belsky, D. W., Harrington, H., Schroeder, F.,  looking at retrospective and prospective recollection, demonstrated that clients who experienced adversity whether recalled or not had greater risk of  that </a:t>
            </a:r>
            <a:r>
              <a:rPr lang="en-US" sz="2400" dirty="0"/>
              <a:t> poor physical and cognitive health at midlife. </a:t>
            </a:r>
          </a:p>
          <a:p>
            <a:pPr marL="0" indent="0">
              <a:buNone/>
            </a:pPr>
            <a:r>
              <a:rPr lang="en-US" sz="2400" dirty="0"/>
              <a:t>Furthermore, they show that “psychological resilience to adversity thus may not confer physiological resilience and primary care clinics using retrospective ACE reports to screen for high-risk patients may overlook individuals at risk from ACEs that they experienced but do not remember. Meanwhile, the strong association between recalled adversity and self-rated health and social outcomes suggests a bias of both under- and over reporting” </a:t>
            </a:r>
          </a:p>
          <a:p>
            <a:pPr marL="0" indent="0">
              <a:buNone/>
            </a:pPr>
            <a:r>
              <a:rPr lang="en-US" sz="2400" dirty="0"/>
              <a:t>They conclude that their ”study confirms that the maltreatment and deprivation of the child holds implications for the adult. However, an individual’s perception of the past and present, accurate or not, plays a role as well, potentially influencing both prophesies of risk and their fulfillment”(Reuben, Moffitt, Caspi, Belsky, Harrington, and Schroeder, 2016). </a:t>
            </a:r>
          </a:p>
          <a:p>
            <a:pPr marL="0" indent="0">
              <a:buNone/>
            </a:pPr>
            <a:endParaRPr lang="en-US" sz="2400" dirty="0"/>
          </a:p>
        </p:txBody>
      </p:sp>
    </p:spTree>
    <p:extLst>
      <p:ext uri="{BB962C8B-B14F-4D97-AF65-F5344CB8AC3E}">
        <p14:creationId xmlns:p14="http://schemas.microsoft.com/office/powerpoint/2010/main" val="3491536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423C6-50ED-F245-BF51-93901E5D74E4}"/>
              </a:ext>
            </a:extLst>
          </p:cNvPr>
          <p:cNvSpPr>
            <a:spLocks noGrp="1"/>
          </p:cNvSpPr>
          <p:nvPr>
            <p:ph type="title"/>
          </p:nvPr>
        </p:nvSpPr>
        <p:spPr/>
        <p:txBody>
          <a:bodyPr/>
          <a:lstStyle/>
          <a:p>
            <a:r>
              <a:rPr lang="en-US" dirty="0"/>
              <a:t>ACE’s and Adulthood impact, cont.  </a:t>
            </a:r>
          </a:p>
        </p:txBody>
      </p:sp>
      <p:sp>
        <p:nvSpPr>
          <p:cNvPr id="3" name="Content Placeholder 2">
            <a:extLst>
              <a:ext uri="{FF2B5EF4-FFF2-40B4-BE49-F238E27FC236}">
                <a16:creationId xmlns:a16="http://schemas.microsoft.com/office/drawing/2014/main" id="{13524B9D-8AC9-D041-A332-BE897AF1E452}"/>
              </a:ext>
            </a:extLst>
          </p:cNvPr>
          <p:cNvSpPr>
            <a:spLocks noGrp="1"/>
          </p:cNvSpPr>
          <p:nvPr>
            <p:ph idx="1"/>
          </p:nvPr>
        </p:nvSpPr>
        <p:spPr>
          <a:xfrm>
            <a:off x="823081" y="1825625"/>
            <a:ext cx="10515600" cy="4351338"/>
          </a:xfrm>
        </p:spPr>
        <p:txBody>
          <a:bodyPr>
            <a:normAutofit/>
          </a:bodyPr>
          <a:lstStyle/>
          <a:p>
            <a:pPr marL="0" indent="0">
              <a:buNone/>
            </a:pPr>
            <a:r>
              <a:rPr lang="en-US" sz="2400" dirty="0">
                <a:solidFill>
                  <a:srgbClr val="333333"/>
                </a:solidFill>
                <a:latin typeface="Helvetica" pitchFamily="2" charset="0"/>
              </a:rPr>
              <a:t>Karatekin in a study published in 2018 of 239 students in a “large Mid West University” found that “ACEs predicted worsening of mental health over the course of a semester and suggested current number of stressors as a mediator of the relationship between ACEs and mental health. Results suggest that screening for ACEs might be useful to identify students at high risk for deterioration in mental health. Results further suggest that stress‐related interventions would be beneficial for students with high levels of ACEs and point to the need for more research and strategies to increase help‐seeking in college students”(Karatekin, 2018)</a:t>
            </a:r>
            <a:endParaRPr lang="en-US" sz="2400" dirty="0"/>
          </a:p>
        </p:txBody>
      </p:sp>
    </p:spTree>
    <p:extLst>
      <p:ext uri="{BB962C8B-B14F-4D97-AF65-F5344CB8AC3E}">
        <p14:creationId xmlns:p14="http://schemas.microsoft.com/office/powerpoint/2010/main" val="27756462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D85B8-2FCC-CA48-B8D4-05D732DBEAD1}"/>
              </a:ext>
            </a:extLst>
          </p:cNvPr>
          <p:cNvSpPr>
            <a:spLocks noGrp="1"/>
          </p:cNvSpPr>
          <p:nvPr>
            <p:ph type="title"/>
          </p:nvPr>
        </p:nvSpPr>
        <p:spPr/>
        <p:txBody>
          <a:bodyPr/>
          <a:lstStyle/>
          <a:p>
            <a:r>
              <a:rPr lang="en-US" dirty="0"/>
              <a:t>ACE’s : Prevention</a:t>
            </a:r>
          </a:p>
        </p:txBody>
      </p:sp>
      <p:sp>
        <p:nvSpPr>
          <p:cNvPr id="3" name="Content Placeholder 2">
            <a:extLst>
              <a:ext uri="{FF2B5EF4-FFF2-40B4-BE49-F238E27FC236}">
                <a16:creationId xmlns:a16="http://schemas.microsoft.com/office/drawing/2014/main" id="{A4BF887A-8FFD-CB4D-9916-F1B6A32BDC63}"/>
              </a:ext>
            </a:extLst>
          </p:cNvPr>
          <p:cNvSpPr>
            <a:spLocks noGrp="1"/>
          </p:cNvSpPr>
          <p:nvPr>
            <p:ph idx="1"/>
          </p:nvPr>
        </p:nvSpPr>
        <p:spPr/>
        <p:txBody>
          <a:bodyPr/>
          <a:lstStyle/>
          <a:p>
            <a:pPr marL="0" indent="0">
              <a:buNone/>
            </a:pPr>
            <a:r>
              <a:rPr lang="en-US" dirty="0">
                <a:hlinkClick r:id="rId2"/>
              </a:rPr>
              <a:t>https://m.youtube.com/watch?v=d-SSwYTe8TY</a:t>
            </a:r>
            <a:r>
              <a:rPr lang="en-US" dirty="0"/>
              <a:t> (CDC, 2018)</a:t>
            </a:r>
          </a:p>
          <a:p>
            <a:pPr marL="0" indent="0">
              <a:buNone/>
            </a:pPr>
            <a:endParaRPr lang="en-US" dirty="0"/>
          </a:p>
          <a:p>
            <a:pPr marL="0" indent="0">
              <a:buNone/>
            </a:pPr>
            <a:r>
              <a:rPr lang="en-US" dirty="0"/>
              <a:t>Take a moment now in your groups to discuss what you can begin to do to mitigate the impact of ACE’s in your patient population.</a:t>
            </a:r>
          </a:p>
          <a:p>
            <a:pPr marL="0" indent="0">
              <a:buNone/>
            </a:pPr>
            <a:r>
              <a:rPr lang="en-US" dirty="0"/>
              <a:t>If there is a mental health aspect to ACE’s, what are the preventative physiological diseases that can arise from untreated mental health problems?   </a:t>
            </a:r>
          </a:p>
        </p:txBody>
      </p:sp>
    </p:spTree>
    <p:extLst>
      <p:ext uri="{BB962C8B-B14F-4D97-AF65-F5344CB8AC3E}">
        <p14:creationId xmlns:p14="http://schemas.microsoft.com/office/powerpoint/2010/main" val="38576042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40A0B-6E8B-8F4E-B0F0-7AD8A168E1D0}"/>
              </a:ext>
            </a:extLst>
          </p:cNvPr>
          <p:cNvSpPr>
            <a:spLocks noGrp="1"/>
          </p:cNvSpPr>
          <p:nvPr>
            <p:ph type="title"/>
          </p:nvPr>
        </p:nvSpPr>
        <p:spPr/>
        <p:txBody>
          <a:bodyPr/>
          <a:lstStyle/>
          <a:p>
            <a:pPr algn="ctr"/>
            <a:r>
              <a:rPr lang="en-US" dirty="0"/>
              <a:t>Trauma and Stress Related Disorders</a:t>
            </a:r>
          </a:p>
        </p:txBody>
      </p:sp>
      <p:sp>
        <p:nvSpPr>
          <p:cNvPr id="3" name="Content Placeholder 2">
            <a:extLst>
              <a:ext uri="{FF2B5EF4-FFF2-40B4-BE49-F238E27FC236}">
                <a16:creationId xmlns:a16="http://schemas.microsoft.com/office/drawing/2014/main" id="{ABE20EEA-75BC-E744-8FC4-04CAFD080365}"/>
              </a:ext>
            </a:extLst>
          </p:cNvPr>
          <p:cNvSpPr>
            <a:spLocks noGrp="1"/>
          </p:cNvSpPr>
          <p:nvPr>
            <p:ph sz="half" idx="1"/>
          </p:nvPr>
        </p:nvSpPr>
        <p:spPr/>
        <p:txBody>
          <a:bodyPr>
            <a:normAutofit fontScale="85000" lnSpcReduction="20000"/>
          </a:bodyPr>
          <a:lstStyle/>
          <a:p>
            <a:r>
              <a:rPr lang="en-US" dirty="0"/>
              <a:t>Reactive Attachment Disorder</a:t>
            </a:r>
          </a:p>
          <a:p>
            <a:pPr lvl="1"/>
            <a:r>
              <a:rPr lang="en-US" dirty="0"/>
              <a:t>RAD- an emotionally withdrawn/inhibited phenotype </a:t>
            </a:r>
          </a:p>
          <a:p>
            <a:r>
              <a:rPr lang="en-US" dirty="0"/>
              <a:t>Emotionally withdrawn</a:t>
            </a:r>
          </a:p>
          <a:p>
            <a:r>
              <a:rPr lang="en-US" dirty="0"/>
              <a:t>Social/emotional disturbance - reduced responsiveness, limited affect &amp;/or irritability, sadness or fearfulness</a:t>
            </a:r>
          </a:p>
          <a:p>
            <a:r>
              <a:rPr lang="en-US" dirty="0"/>
              <a:t>Exposure to extremes of insufficient care – social neglect/deprivation, repeated caregivers, rearing in unusual settings(</a:t>
            </a:r>
            <a:r>
              <a:rPr lang="en-US" dirty="0" err="1"/>
              <a:t>Albaugh</a:t>
            </a:r>
            <a:r>
              <a:rPr lang="en-US" dirty="0"/>
              <a:t>, 2013)</a:t>
            </a:r>
          </a:p>
        </p:txBody>
      </p:sp>
      <p:sp>
        <p:nvSpPr>
          <p:cNvPr id="4" name="Content Placeholder 3">
            <a:extLst>
              <a:ext uri="{FF2B5EF4-FFF2-40B4-BE49-F238E27FC236}">
                <a16:creationId xmlns:a16="http://schemas.microsoft.com/office/drawing/2014/main" id="{AFE25E05-2274-A347-8C7E-2AF577D52EC2}"/>
              </a:ext>
            </a:extLst>
          </p:cNvPr>
          <p:cNvSpPr>
            <a:spLocks noGrp="1"/>
          </p:cNvSpPr>
          <p:nvPr>
            <p:ph sz="half" idx="2"/>
          </p:nvPr>
        </p:nvSpPr>
        <p:spPr/>
        <p:txBody>
          <a:bodyPr>
            <a:normAutofit fontScale="85000" lnSpcReduction="20000"/>
          </a:bodyPr>
          <a:lstStyle/>
          <a:p>
            <a:r>
              <a:rPr lang="en-US" dirty="0"/>
              <a:t>Disinhibited Social Engagement Disorder(DSED)</a:t>
            </a:r>
          </a:p>
          <a:p>
            <a:pPr lvl="1"/>
            <a:r>
              <a:rPr lang="en-US" dirty="0"/>
              <a:t>DSED – an indiscriminately social/disinhibited phenotype</a:t>
            </a:r>
          </a:p>
          <a:p>
            <a:r>
              <a:rPr lang="en-US" dirty="0"/>
              <a:t>Reduced/absent reticence when interacting with unfamiliar adults</a:t>
            </a:r>
          </a:p>
          <a:p>
            <a:r>
              <a:rPr lang="en-US" dirty="0"/>
              <a:t>Behaviors not limited to impulsivity but include socially disinhibited behavior</a:t>
            </a:r>
          </a:p>
          <a:p>
            <a:r>
              <a:rPr lang="en-US" dirty="0"/>
              <a:t>Exposure to extremes of insufficient care – social neglect/deprivation, repeated changes in caregivers, rearing in unusual settings(</a:t>
            </a:r>
            <a:r>
              <a:rPr lang="en-US" dirty="0" err="1"/>
              <a:t>Albaugh</a:t>
            </a:r>
            <a:r>
              <a:rPr lang="en-US" dirty="0"/>
              <a:t>, 2013)</a:t>
            </a:r>
          </a:p>
        </p:txBody>
      </p:sp>
    </p:spTree>
    <p:extLst>
      <p:ext uri="{BB962C8B-B14F-4D97-AF65-F5344CB8AC3E}">
        <p14:creationId xmlns:p14="http://schemas.microsoft.com/office/powerpoint/2010/main" val="2252153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9AAC2-96E4-0247-9D7F-CCFECD3F255F}"/>
              </a:ext>
            </a:extLst>
          </p:cNvPr>
          <p:cNvSpPr>
            <a:spLocks noGrp="1"/>
          </p:cNvSpPr>
          <p:nvPr>
            <p:ph type="title"/>
          </p:nvPr>
        </p:nvSpPr>
        <p:spPr/>
        <p:txBody>
          <a:bodyPr/>
          <a:lstStyle/>
          <a:p>
            <a:r>
              <a:rPr lang="en-US" dirty="0"/>
              <a:t>Trauma and Stress Related Disorders</a:t>
            </a:r>
            <a:br>
              <a:rPr lang="en-US" dirty="0"/>
            </a:br>
            <a:endParaRPr lang="en-US" dirty="0"/>
          </a:p>
        </p:txBody>
      </p:sp>
      <p:sp>
        <p:nvSpPr>
          <p:cNvPr id="3" name="Content Placeholder 2">
            <a:extLst>
              <a:ext uri="{FF2B5EF4-FFF2-40B4-BE49-F238E27FC236}">
                <a16:creationId xmlns:a16="http://schemas.microsoft.com/office/drawing/2014/main" id="{1B4EFD4E-A5E3-7341-B83B-6006741E3896}"/>
              </a:ext>
            </a:extLst>
          </p:cNvPr>
          <p:cNvSpPr>
            <a:spLocks noGrp="1"/>
          </p:cNvSpPr>
          <p:nvPr>
            <p:ph idx="1"/>
          </p:nvPr>
        </p:nvSpPr>
        <p:spPr/>
        <p:txBody>
          <a:bodyPr>
            <a:noAutofit/>
          </a:bodyPr>
          <a:lstStyle/>
          <a:p>
            <a:r>
              <a:rPr lang="en-US" sz="2000" dirty="0"/>
              <a:t>PTSD</a:t>
            </a:r>
          </a:p>
          <a:p>
            <a:r>
              <a:rPr lang="en-US" sz="2000" dirty="0"/>
              <a:t>Acute Stress Disorder</a:t>
            </a:r>
          </a:p>
          <a:p>
            <a:r>
              <a:rPr lang="en-US" sz="2000"/>
              <a:t>Other specified trauma- and stressor-related disorder</a:t>
            </a:r>
          </a:p>
          <a:p>
            <a:r>
              <a:rPr lang="en-US" sz="2000"/>
              <a:t> Unspecified trauma- and stressor-related disorder</a:t>
            </a:r>
            <a:endParaRPr lang="en-US" sz="2000" dirty="0"/>
          </a:p>
          <a:p>
            <a:r>
              <a:rPr lang="en-US" sz="2000" dirty="0"/>
              <a:t>Anxiety –note anxiety disorders were linked to trauma disorders, </a:t>
            </a:r>
            <a:r>
              <a:rPr lang="en-US" sz="2000" dirty="0">
                <a:solidFill>
                  <a:prstClr val="black"/>
                </a:solidFill>
              </a:rPr>
              <a:t>however, Stress Disorders are now considered distinct because many patients do not have anxiety but instead have symptoms of anhedonia or dysphoria, anger, aggression, or dissociation</a:t>
            </a:r>
          </a:p>
          <a:p>
            <a:r>
              <a:rPr lang="en-US" sz="2000" dirty="0">
                <a:solidFill>
                  <a:prstClr val="black"/>
                </a:solidFill>
              </a:rPr>
              <a:t>Depression</a:t>
            </a:r>
            <a:endParaRPr lang="en-US" sz="2000" dirty="0"/>
          </a:p>
          <a:p>
            <a:r>
              <a:rPr lang="en-US" sz="2000" dirty="0"/>
              <a:t>In this LPC’s experience, Axis II presentations </a:t>
            </a:r>
          </a:p>
          <a:p>
            <a:endParaRPr lang="en-US" sz="2000" dirty="0"/>
          </a:p>
        </p:txBody>
      </p:sp>
    </p:spTree>
    <p:extLst>
      <p:ext uri="{BB962C8B-B14F-4D97-AF65-F5344CB8AC3E}">
        <p14:creationId xmlns:p14="http://schemas.microsoft.com/office/powerpoint/2010/main" val="41577350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5F943-4159-9344-9BD3-6BEA9C25EC31}"/>
              </a:ext>
            </a:extLst>
          </p:cNvPr>
          <p:cNvSpPr>
            <a:spLocks noGrp="1"/>
          </p:cNvSpPr>
          <p:nvPr>
            <p:ph type="title"/>
          </p:nvPr>
        </p:nvSpPr>
        <p:spPr/>
        <p:txBody>
          <a:bodyPr/>
          <a:lstStyle/>
          <a:p>
            <a:r>
              <a:rPr lang="en-US" dirty="0"/>
              <a:t>Inter Generational Trauma – </a:t>
            </a:r>
            <a:r>
              <a:rPr lang="en-US" dirty="0" err="1"/>
              <a:t>Epigenitics</a:t>
            </a:r>
            <a:r>
              <a:rPr lang="en-US" dirty="0"/>
              <a:t> </a:t>
            </a:r>
          </a:p>
        </p:txBody>
      </p:sp>
      <p:sp>
        <p:nvSpPr>
          <p:cNvPr id="3" name="Content Placeholder 2">
            <a:extLst>
              <a:ext uri="{FF2B5EF4-FFF2-40B4-BE49-F238E27FC236}">
                <a16:creationId xmlns:a16="http://schemas.microsoft.com/office/drawing/2014/main" id="{4604750C-DD10-AF4D-90C7-1E970B255E03}"/>
              </a:ext>
            </a:extLst>
          </p:cNvPr>
          <p:cNvSpPr>
            <a:spLocks noGrp="1"/>
          </p:cNvSpPr>
          <p:nvPr>
            <p:ph idx="1"/>
          </p:nvPr>
        </p:nvSpPr>
        <p:spPr/>
        <p:txBody>
          <a:bodyPr>
            <a:normAutofit lnSpcReduction="10000"/>
          </a:bodyPr>
          <a:lstStyle/>
          <a:p>
            <a:pPr marL="0" indent="0">
              <a:buNone/>
            </a:pPr>
            <a:r>
              <a:rPr lang="en-US" dirty="0">
                <a:hlinkClick r:id="rId2"/>
              </a:rPr>
              <a:t>https://</a:t>
            </a:r>
            <a:r>
              <a:rPr lang="en-US" dirty="0" err="1">
                <a:hlinkClick r:id="rId2"/>
              </a:rPr>
              <a:t>youtu.be</a:t>
            </a:r>
            <a:r>
              <a:rPr lang="en-US" dirty="0">
                <a:hlinkClick r:id="rId2"/>
              </a:rPr>
              <a:t>/3e8-Xr2SPY4</a:t>
            </a: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                                                                                                   </a:t>
            </a:r>
            <a:r>
              <a:rPr lang="en-US"/>
              <a:t>(Henriques,        </a:t>
            </a:r>
            <a:endParaRPr lang="en-US" dirty="0"/>
          </a:p>
          <a:p>
            <a:pPr marL="0" indent="0">
              <a:buNone/>
            </a:pPr>
            <a:r>
              <a:rPr lang="en-US" dirty="0"/>
              <a:t>                                                                                                    2019)</a:t>
            </a:r>
          </a:p>
        </p:txBody>
      </p:sp>
      <p:pic>
        <p:nvPicPr>
          <p:cNvPr id="4" name="Picture 4">
            <a:extLst>
              <a:ext uri="{FF2B5EF4-FFF2-40B4-BE49-F238E27FC236}">
                <a16:creationId xmlns:a16="http://schemas.microsoft.com/office/drawing/2014/main" id="{ABFBEAF0-45E4-5944-A65B-D603152239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3691" y="2346056"/>
            <a:ext cx="6501190" cy="3830907"/>
          </a:xfrm>
          <a:prstGeom prst="rect">
            <a:avLst/>
          </a:prstGeom>
        </p:spPr>
      </p:pic>
    </p:spTree>
    <p:extLst>
      <p:ext uri="{BB962C8B-B14F-4D97-AF65-F5344CB8AC3E}">
        <p14:creationId xmlns:p14="http://schemas.microsoft.com/office/powerpoint/2010/main" val="19091610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0A277-4D31-5F4F-9AF0-2860D9C4240D}"/>
              </a:ext>
            </a:extLst>
          </p:cNvPr>
          <p:cNvSpPr>
            <a:spLocks noGrp="1"/>
          </p:cNvSpPr>
          <p:nvPr>
            <p:ph type="title"/>
          </p:nvPr>
        </p:nvSpPr>
        <p:spPr/>
        <p:txBody>
          <a:bodyPr/>
          <a:lstStyle/>
          <a:p>
            <a:pPr algn="ctr"/>
            <a:r>
              <a:rPr lang="en-US" dirty="0" err="1"/>
              <a:t>Epigenetics</a:t>
            </a:r>
            <a:r>
              <a:rPr lang="en-US" dirty="0"/>
              <a:t> </a:t>
            </a:r>
          </a:p>
        </p:txBody>
      </p:sp>
      <p:sp>
        <p:nvSpPr>
          <p:cNvPr id="3" name="Content Placeholder 2">
            <a:extLst>
              <a:ext uri="{FF2B5EF4-FFF2-40B4-BE49-F238E27FC236}">
                <a16:creationId xmlns:a16="http://schemas.microsoft.com/office/drawing/2014/main" id="{9BF18E8A-1485-FC48-A6E5-0AF5CC8130FE}"/>
              </a:ext>
            </a:extLst>
          </p:cNvPr>
          <p:cNvSpPr>
            <a:spLocks noGrp="1"/>
          </p:cNvSpPr>
          <p:nvPr>
            <p:ph idx="1"/>
          </p:nvPr>
        </p:nvSpPr>
        <p:spPr/>
        <p:txBody>
          <a:bodyPr/>
          <a:lstStyle/>
          <a:p>
            <a:pPr marL="0" indent="0" algn="ctr">
              <a:buNone/>
            </a:pPr>
            <a:r>
              <a:rPr lang="en-US" dirty="0"/>
              <a:t>Ancestral stress Alters Lifetime Mental Health trajectories and Cortical </a:t>
            </a:r>
            <a:r>
              <a:rPr lang="en-US" dirty="0" err="1"/>
              <a:t>Neuromorphology</a:t>
            </a:r>
            <a:r>
              <a:rPr lang="en-US" dirty="0"/>
              <a:t> via epigenetic Regulation</a:t>
            </a:r>
          </a:p>
          <a:p>
            <a:pPr marL="0" indent="0">
              <a:buNone/>
            </a:pPr>
            <a:endParaRPr lang="en-US" dirty="0"/>
          </a:p>
          <a:p>
            <a:pPr marL="0" indent="0">
              <a:buNone/>
            </a:pPr>
            <a:r>
              <a:rPr lang="en-US" dirty="0"/>
              <a:t>This is an article published online in April of 2019 from the Journal Nature.  This report is one of many found online highlighting how adverse experiences from your ancestors past can leave markers on your DNA that can directly relate to your expression of mental health concerns.  It  supports work by other researchers like Yehuda who show that trans generational stress can create anxiety like symptoms in post generations.  </a:t>
            </a:r>
          </a:p>
        </p:txBody>
      </p:sp>
    </p:spTree>
    <p:extLst>
      <p:ext uri="{BB962C8B-B14F-4D97-AF65-F5344CB8AC3E}">
        <p14:creationId xmlns:p14="http://schemas.microsoft.com/office/powerpoint/2010/main" val="5071243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7E0B9-DB6E-FD4C-BFFC-51860AE49C3A}"/>
              </a:ext>
            </a:extLst>
          </p:cNvPr>
          <p:cNvSpPr>
            <a:spLocks noGrp="1"/>
          </p:cNvSpPr>
          <p:nvPr>
            <p:ph type="title"/>
          </p:nvPr>
        </p:nvSpPr>
        <p:spPr/>
        <p:txBody>
          <a:bodyPr>
            <a:normAutofit/>
          </a:bodyPr>
          <a:lstStyle/>
          <a:p>
            <a:pPr algn="ctr"/>
            <a:r>
              <a:rPr lang="en-US" sz="2800" dirty="0" err="1"/>
              <a:t>Epigenetics</a:t>
            </a:r>
            <a:r>
              <a:rPr lang="en-US" sz="2800"/>
              <a:t>, continued </a:t>
            </a:r>
            <a:endParaRPr lang="en-US" sz="2800" dirty="0"/>
          </a:p>
        </p:txBody>
      </p:sp>
      <p:sp>
        <p:nvSpPr>
          <p:cNvPr id="3" name="Content Placeholder 2">
            <a:extLst>
              <a:ext uri="{FF2B5EF4-FFF2-40B4-BE49-F238E27FC236}">
                <a16:creationId xmlns:a16="http://schemas.microsoft.com/office/drawing/2014/main" id="{C94D0D21-EF07-E84D-9F57-73D878297FC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9586670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BA382-0C09-DC44-9BDC-5A2986041959}"/>
              </a:ext>
            </a:extLst>
          </p:cNvPr>
          <p:cNvSpPr>
            <a:spLocks noGrp="1"/>
          </p:cNvSpPr>
          <p:nvPr>
            <p:ph type="title"/>
          </p:nvPr>
        </p:nvSpPr>
        <p:spPr/>
        <p:txBody>
          <a:bodyPr/>
          <a:lstStyle/>
          <a:p>
            <a:pPr algn="ctr"/>
            <a:r>
              <a:rPr lang="en-US" dirty="0"/>
              <a:t>Two views of pregnancy</a:t>
            </a:r>
          </a:p>
        </p:txBody>
      </p:sp>
      <p:pic>
        <p:nvPicPr>
          <p:cNvPr id="5" name="Picture 5">
            <a:extLst>
              <a:ext uri="{FF2B5EF4-FFF2-40B4-BE49-F238E27FC236}">
                <a16:creationId xmlns:a16="http://schemas.microsoft.com/office/drawing/2014/main" id="{6168B350-39B4-7345-95E8-B37D0259C5E4}"/>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200" y="2277730"/>
            <a:ext cx="5181600" cy="3447127"/>
          </a:xfrm>
          <a:prstGeom prst="rect">
            <a:avLst/>
          </a:prstGeom>
        </p:spPr>
      </p:pic>
      <p:pic>
        <p:nvPicPr>
          <p:cNvPr id="7" name="Picture 7">
            <a:extLst>
              <a:ext uri="{FF2B5EF4-FFF2-40B4-BE49-F238E27FC236}">
                <a16:creationId xmlns:a16="http://schemas.microsoft.com/office/drawing/2014/main" id="{4C7ECD0E-55AA-7D49-BA61-70303A02E5DA}"/>
              </a:ext>
            </a:extLst>
          </p:cNvPr>
          <p:cNvPicPr>
            <a:picLocks noGrp="1" noChangeAspect="1"/>
          </p:cNvPicPr>
          <p:nvPr>
            <p:ph sz="half" idx="2"/>
          </p:nvPr>
        </p:nvPicPr>
        <p:blipFill>
          <a:blip r:embed="rId3"/>
          <a:srcRect/>
          <a:stretch/>
        </p:blipFill>
        <p:spPr>
          <a:xfrm>
            <a:off x="6546547" y="2277730"/>
            <a:ext cx="4112381" cy="3447127"/>
          </a:xfrm>
          <a:prstGeom prst="rect">
            <a:avLst/>
          </a:prstGeom>
        </p:spPr>
      </p:pic>
    </p:spTree>
    <p:extLst>
      <p:ext uri="{BB962C8B-B14F-4D97-AF65-F5344CB8AC3E}">
        <p14:creationId xmlns:p14="http://schemas.microsoft.com/office/powerpoint/2010/main" val="19541969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7D18907-1855-3D41-8ADA-769AB701087E}"/>
              </a:ext>
            </a:extLst>
          </p:cNvPr>
          <p:cNvSpPr txBox="1"/>
          <p:nvPr/>
        </p:nvSpPr>
        <p:spPr>
          <a:xfrm>
            <a:off x="650119" y="1111552"/>
            <a:ext cx="9555237" cy="4524315"/>
          </a:xfrm>
          <a:prstGeom prst="rect">
            <a:avLst/>
          </a:prstGeom>
          <a:noFill/>
        </p:spPr>
        <p:txBody>
          <a:bodyPr wrap="square" rtlCol="0">
            <a:spAutoFit/>
          </a:bodyPr>
          <a:lstStyle/>
          <a:p>
            <a:pPr algn="l"/>
            <a:r>
              <a:rPr lang="en-US" sz="3200" dirty="0"/>
              <a:t>In the previous slide, you saw two sides of pregnancy, </a:t>
            </a:r>
          </a:p>
          <a:p>
            <a:pPr algn="l"/>
            <a:endParaRPr lang="en-US" sz="3200" dirty="0"/>
          </a:p>
          <a:p>
            <a:pPr algn="l"/>
            <a:r>
              <a:rPr lang="en-US" sz="3200" dirty="0"/>
              <a:t>What expectations would you have in your patients who were experiencing the “Glow” of a healthy “normal” pregnancy?</a:t>
            </a:r>
          </a:p>
          <a:p>
            <a:pPr algn="l"/>
            <a:endParaRPr lang="en-US" sz="3200" dirty="0"/>
          </a:p>
          <a:p>
            <a:pPr algn="l"/>
            <a:r>
              <a:rPr lang="en-US" sz="3200" dirty="0"/>
              <a:t>What expectations would have from a patient presenting with an abusive background?  What assumptions would you have?  </a:t>
            </a:r>
          </a:p>
        </p:txBody>
      </p:sp>
    </p:spTree>
    <p:extLst>
      <p:ext uri="{BB962C8B-B14F-4D97-AF65-F5344CB8AC3E}">
        <p14:creationId xmlns:p14="http://schemas.microsoft.com/office/powerpoint/2010/main" val="41184415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1AFC5-E619-0B45-80C9-441FB30FDD21}"/>
              </a:ext>
            </a:extLst>
          </p:cNvPr>
          <p:cNvSpPr>
            <a:spLocks noGrp="1"/>
          </p:cNvSpPr>
          <p:nvPr>
            <p:ph type="title" idx="4294967295"/>
          </p:nvPr>
        </p:nvSpPr>
        <p:spPr>
          <a:xfrm>
            <a:off x="0" y="365125"/>
            <a:ext cx="10515600" cy="1325563"/>
          </a:xfrm>
        </p:spPr>
        <p:txBody>
          <a:bodyPr/>
          <a:lstStyle/>
          <a:p>
            <a:pPr algn="ctr"/>
            <a:r>
              <a:rPr lang="en-US" dirty="0"/>
              <a:t>Prenatal Stress </a:t>
            </a:r>
          </a:p>
        </p:txBody>
      </p:sp>
      <p:sp>
        <p:nvSpPr>
          <p:cNvPr id="3" name="Content Placeholder 2">
            <a:extLst>
              <a:ext uri="{FF2B5EF4-FFF2-40B4-BE49-F238E27FC236}">
                <a16:creationId xmlns:a16="http://schemas.microsoft.com/office/drawing/2014/main" id="{05BBBF23-F913-DB45-A5FC-BE77623B1CD9}"/>
              </a:ext>
            </a:extLst>
          </p:cNvPr>
          <p:cNvSpPr>
            <a:spLocks noGrp="1"/>
          </p:cNvSpPr>
          <p:nvPr>
            <p:ph idx="4294967295"/>
          </p:nvPr>
        </p:nvSpPr>
        <p:spPr>
          <a:xfrm>
            <a:off x="45357" y="1810506"/>
            <a:ext cx="10515600" cy="4351338"/>
          </a:xfrm>
        </p:spPr>
        <p:txBody>
          <a:bodyPr>
            <a:normAutofit/>
          </a:bodyPr>
          <a:lstStyle/>
          <a:p>
            <a:r>
              <a:rPr lang="en-US" dirty="0"/>
              <a:t>In a summary for the Cognitive Neuroscience Society, they offer</a:t>
            </a:r>
          </a:p>
          <a:p>
            <a:pPr marL="0" indent="0">
              <a:buNone/>
            </a:pPr>
            <a:r>
              <a:rPr lang="en-US" dirty="0"/>
              <a:t>“</a:t>
            </a:r>
            <a:r>
              <a:rPr lang="en-US" dirty="0">
                <a:solidFill>
                  <a:srgbClr val="333333"/>
                </a:solidFill>
                <a:latin typeface="HelveticaNeue"/>
              </a:rPr>
              <a:t>The time babies spend in the womb is far from idle. The brain is changing more rapidly during this time than at any other time in development. It is an active time for the fetus to grow and explore, and of course connect to its mother. New evidence from in-utero fetal brain scans shows, for the first time, that this connection directly affects brain development” (Cognitive Neuroscience Society, 2018)</a:t>
            </a:r>
            <a:endParaRPr lang="en-US" dirty="0"/>
          </a:p>
          <a:p>
            <a:pPr marL="0" indent="0">
              <a:buNone/>
            </a:pPr>
            <a:endParaRPr lang="en-US" dirty="0"/>
          </a:p>
        </p:txBody>
      </p:sp>
    </p:spTree>
    <p:extLst>
      <p:ext uri="{BB962C8B-B14F-4D97-AF65-F5344CB8AC3E}">
        <p14:creationId xmlns:p14="http://schemas.microsoft.com/office/powerpoint/2010/main" val="7248350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0A731-66B3-1246-992A-66850414A96A}"/>
              </a:ext>
            </a:extLst>
          </p:cNvPr>
          <p:cNvSpPr>
            <a:spLocks noGrp="1"/>
          </p:cNvSpPr>
          <p:nvPr>
            <p:ph type="title"/>
          </p:nvPr>
        </p:nvSpPr>
        <p:spPr/>
        <p:txBody>
          <a:bodyPr/>
          <a:lstStyle/>
          <a:p>
            <a:pPr algn="ctr"/>
            <a:r>
              <a:rPr lang="en-US" dirty="0"/>
              <a:t>Prenatal Stress </a:t>
            </a:r>
          </a:p>
        </p:txBody>
      </p:sp>
      <p:sp>
        <p:nvSpPr>
          <p:cNvPr id="3" name="Subtitle 2">
            <a:extLst>
              <a:ext uri="{FF2B5EF4-FFF2-40B4-BE49-F238E27FC236}">
                <a16:creationId xmlns:a16="http://schemas.microsoft.com/office/drawing/2014/main" id="{C7141873-CA8A-4A4E-B594-C607C3D4A95F}"/>
              </a:ext>
            </a:extLst>
          </p:cNvPr>
          <p:cNvSpPr>
            <a:spLocks noGrp="1"/>
          </p:cNvSpPr>
          <p:nvPr>
            <p:ph idx="1"/>
          </p:nvPr>
        </p:nvSpPr>
        <p:spPr>
          <a:xfrm>
            <a:off x="838200" y="1840744"/>
            <a:ext cx="10515600" cy="4351338"/>
          </a:xfrm>
        </p:spPr>
        <p:txBody>
          <a:bodyPr>
            <a:normAutofit/>
          </a:bodyPr>
          <a:lstStyle/>
          <a:p>
            <a:pPr marL="0" indent="0">
              <a:buNone/>
            </a:pPr>
            <a:r>
              <a:rPr lang="en-US" sz="3200" dirty="0"/>
              <a:t>In utero, babies are aware of sounds from their mothers and environments around them.  Also, we know babies are susceptible to the mother’s use of alcohol, drugs, and even the violent and stressful nature the mother is surrounded in through the cortisol dump brought on from the mother’s production of the hormone.  </a:t>
            </a:r>
          </a:p>
        </p:txBody>
      </p:sp>
    </p:spTree>
    <p:extLst>
      <p:ext uri="{BB962C8B-B14F-4D97-AF65-F5344CB8AC3E}">
        <p14:creationId xmlns:p14="http://schemas.microsoft.com/office/powerpoint/2010/main" val="4815665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B2601-4CB8-6144-9AE4-0100481FF580}"/>
              </a:ext>
            </a:extLst>
          </p:cNvPr>
          <p:cNvSpPr>
            <a:spLocks noGrp="1"/>
          </p:cNvSpPr>
          <p:nvPr>
            <p:ph type="title"/>
          </p:nvPr>
        </p:nvSpPr>
        <p:spPr/>
        <p:txBody>
          <a:bodyPr/>
          <a:lstStyle/>
          <a:p>
            <a:pPr algn="ctr"/>
            <a:r>
              <a:rPr lang="en-US" dirty="0"/>
              <a:t>Prenatal Stress </a:t>
            </a:r>
          </a:p>
        </p:txBody>
      </p:sp>
      <p:sp>
        <p:nvSpPr>
          <p:cNvPr id="3" name="Content Placeholder 2">
            <a:extLst>
              <a:ext uri="{FF2B5EF4-FFF2-40B4-BE49-F238E27FC236}">
                <a16:creationId xmlns:a16="http://schemas.microsoft.com/office/drawing/2014/main" id="{936A9BC3-F696-FD41-B502-770AB7428B04}"/>
              </a:ext>
            </a:extLst>
          </p:cNvPr>
          <p:cNvSpPr>
            <a:spLocks noGrp="1"/>
          </p:cNvSpPr>
          <p:nvPr>
            <p:ph idx="1"/>
          </p:nvPr>
        </p:nvSpPr>
        <p:spPr/>
        <p:txBody>
          <a:bodyPr>
            <a:normAutofit/>
          </a:bodyPr>
          <a:lstStyle/>
          <a:p>
            <a:pPr marL="0" indent="0">
              <a:buNone/>
            </a:pPr>
            <a:r>
              <a:rPr lang="en-US" dirty="0"/>
              <a:t>In the Journal of Endocrinology, supporting the statement of the previous slide, researchers show that “During critical periods in pregnancy, the fetus has a heightened susceptibility to prenatal maternal stress (PNMS). Animal research shows that PNMS is associated with altered development of fetal neurobiological systems, particularly the central nervous system (CNS) and the hypothalamic-pituitary-adrenal (HPA) axis, which subsequently leads to impairment of health, cognition, affect and behavior. Human population studies also have demonstrated associations between PNMS, fetal CNS, HPA axis development, and offspring long-term neurobehavioral and </a:t>
            </a:r>
            <a:r>
              <a:rPr lang="en-US" dirty="0" err="1"/>
              <a:t>neurodevelopmental</a:t>
            </a:r>
            <a:r>
              <a:rPr lang="en-US" dirty="0"/>
              <a:t> aberrations”(Zhang W, et al, 2018).</a:t>
            </a:r>
          </a:p>
        </p:txBody>
      </p:sp>
    </p:spTree>
    <p:extLst>
      <p:ext uri="{BB962C8B-B14F-4D97-AF65-F5344CB8AC3E}">
        <p14:creationId xmlns:p14="http://schemas.microsoft.com/office/powerpoint/2010/main" val="34337546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27F95-A4AE-AA4A-AB17-A02D580AF352}"/>
              </a:ext>
            </a:extLst>
          </p:cNvPr>
          <p:cNvSpPr>
            <a:spLocks noGrp="1"/>
          </p:cNvSpPr>
          <p:nvPr>
            <p:ph type="title"/>
          </p:nvPr>
        </p:nvSpPr>
        <p:spPr/>
        <p:txBody>
          <a:bodyPr/>
          <a:lstStyle/>
          <a:p>
            <a:pPr algn="ctr"/>
            <a:r>
              <a:rPr lang="en-US" dirty="0"/>
              <a:t>Prenatal Stress  	</a:t>
            </a:r>
          </a:p>
        </p:txBody>
      </p:sp>
      <p:sp>
        <p:nvSpPr>
          <p:cNvPr id="3" name="Content Placeholder 2">
            <a:extLst>
              <a:ext uri="{FF2B5EF4-FFF2-40B4-BE49-F238E27FC236}">
                <a16:creationId xmlns:a16="http://schemas.microsoft.com/office/drawing/2014/main" id="{93C55080-E610-BD4D-8530-1BAC67421715}"/>
              </a:ext>
            </a:extLst>
          </p:cNvPr>
          <p:cNvSpPr>
            <a:spLocks noGrp="1"/>
          </p:cNvSpPr>
          <p:nvPr>
            <p:ph idx="1"/>
          </p:nvPr>
        </p:nvSpPr>
        <p:spPr/>
        <p:txBody>
          <a:bodyPr>
            <a:normAutofit fontScale="92500" lnSpcReduction="20000"/>
          </a:bodyPr>
          <a:lstStyle/>
          <a:p>
            <a:pPr marL="0" indent="0">
              <a:buNone/>
            </a:pPr>
            <a:r>
              <a:rPr lang="en-US" dirty="0"/>
              <a:t>In Zhang’s research, during Superstorm Sandy, the outcome suggest that trauma exposure may uniquely impact developmental processes through changes in expression of genes which foster distinct developmental processes. Furthermore, it is likely that some of the genes Zhang and colleagues  identified are fully developed and begin functioning during early pregnancy, whereas others only begin functioning during mid-late pregnancy. Although we were able to identify changes in gene expression as a result of placental development, the underlying molecular mechanisms by which this occurs requires further exploration; thus, replication is needed. Expression of placental genes likely varies across gestation to accommodate the dynamically changing needs of the developing fetus, although the molecular basis of placental development has yet to be fully uncovered.  Zhang and colleagues findings suggest that several genes may be more vulnerable to maternal trauma exposure depending on the timing of exposure during gestation. (Zhang W, et al., 2018)</a:t>
            </a:r>
          </a:p>
        </p:txBody>
      </p:sp>
    </p:spTree>
    <p:extLst>
      <p:ext uri="{BB962C8B-B14F-4D97-AF65-F5344CB8AC3E}">
        <p14:creationId xmlns:p14="http://schemas.microsoft.com/office/powerpoint/2010/main" val="41653751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B035E-6593-6D44-B084-B7CE85B3F27A}"/>
              </a:ext>
            </a:extLst>
          </p:cNvPr>
          <p:cNvSpPr>
            <a:spLocks noGrp="1"/>
          </p:cNvSpPr>
          <p:nvPr>
            <p:ph type="title"/>
          </p:nvPr>
        </p:nvSpPr>
        <p:spPr/>
        <p:txBody>
          <a:bodyPr/>
          <a:lstStyle/>
          <a:p>
            <a:r>
              <a:rPr lang="en-US" dirty="0"/>
              <a:t>Prenatal Stress </a:t>
            </a:r>
          </a:p>
        </p:txBody>
      </p:sp>
      <p:sp>
        <p:nvSpPr>
          <p:cNvPr id="3" name="Content Placeholder 2">
            <a:extLst>
              <a:ext uri="{FF2B5EF4-FFF2-40B4-BE49-F238E27FC236}">
                <a16:creationId xmlns:a16="http://schemas.microsoft.com/office/drawing/2014/main" id="{05843F1D-69A9-BA42-92F3-A785BB90F52F}"/>
              </a:ext>
            </a:extLst>
          </p:cNvPr>
          <p:cNvSpPr>
            <a:spLocks noGrp="1"/>
          </p:cNvSpPr>
          <p:nvPr>
            <p:ph idx="1"/>
          </p:nvPr>
        </p:nvSpPr>
        <p:spPr/>
        <p:txBody>
          <a:bodyPr/>
          <a:lstStyle/>
          <a:p>
            <a:r>
              <a:rPr lang="en-US" sz="1800" dirty="0">
                <a:solidFill>
                  <a:srgbClr val="333333"/>
                </a:solidFill>
                <a:latin typeface="Helvetica" pitchFamily="2" charset="0"/>
              </a:rPr>
              <a:t>In a review of 32 studies that focused  on pregnancy-related anxiety, state or trait anxiety, perceived stress, and stressful life events in relation to child's crying, temperament, or behavior during the first 2 years of life, it was determined that there was an association between maternal prenatal anxiety and stress and the child’s ”negative reactivity or self-regulation, and typically the effect sizes varied from low to moderate. The association was found regardless of the form of prenatal stress or anxiety and the trimester in which the prenatal stress or anxiety was measured. In conclusion, several forms of prenatal anxiety and stress may increase the risk of emotional and self-regulatory difficulties during the first 2 years </a:t>
            </a:r>
            <a:r>
              <a:rPr lang="en-US" sz="1800">
                <a:solidFill>
                  <a:srgbClr val="333333"/>
                </a:solidFill>
                <a:latin typeface="Helvetica" pitchFamily="2" charset="0"/>
              </a:rPr>
              <a:t>of life”. </a:t>
            </a:r>
            <a:r>
              <a:rPr lang="en-US" sz="1800" dirty="0">
                <a:solidFill>
                  <a:srgbClr val="333333"/>
                </a:solidFill>
                <a:latin typeface="Helvetica" pitchFamily="2" charset="0"/>
              </a:rPr>
              <a:t>(</a:t>
            </a:r>
            <a:r>
              <a:rPr lang="en-US" sz="1800" dirty="0" err="1">
                <a:solidFill>
                  <a:srgbClr val="005BC6"/>
                </a:solidFill>
                <a:latin typeface="Helvetica" pitchFamily="2" charset="0"/>
                <a:hlinkClick r:id="rId2"/>
              </a:rPr>
              <a:t>Korja</a:t>
            </a:r>
            <a:r>
              <a:rPr lang="en-US" sz="1800" dirty="0">
                <a:solidFill>
                  <a:srgbClr val="005BC6"/>
                </a:solidFill>
                <a:latin typeface="Helvetica" pitchFamily="2" charset="0"/>
                <a:hlinkClick r:id="rId2"/>
              </a:rPr>
              <a:t>, Riikka</a:t>
            </a:r>
            <a:r>
              <a:rPr lang="en-US" sz="1800" i="1" dirty="0">
                <a:solidFill>
                  <a:srgbClr val="333333"/>
                </a:solidFill>
                <a:latin typeface="Helvetica-Oblique"/>
              </a:rPr>
              <a:t>, </a:t>
            </a:r>
            <a:r>
              <a:rPr lang="en-US" sz="1800" i="0" dirty="0" err="1">
                <a:solidFill>
                  <a:srgbClr val="005BC6"/>
                </a:solidFill>
                <a:latin typeface="Helvetica" pitchFamily="2" charset="0"/>
                <a:hlinkClick r:id="rId3"/>
              </a:rPr>
              <a:t>Nolvi</a:t>
            </a:r>
            <a:r>
              <a:rPr lang="en-US" sz="1800" i="0" dirty="0">
                <a:solidFill>
                  <a:srgbClr val="005BC6"/>
                </a:solidFill>
                <a:latin typeface="Helvetica" pitchFamily="2" charset="0"/>
                <a:hlinkClick r:id="rId3"/>
              </a:rPr>
              <a:t>, </a:t>
            </a:r>
            <a:r>
              <a:rPr lang="en-US" sz="1800" i="0" dirty="0" err="1">
                <a:solidFill>
                  <a:srgbClr val="005BC6"/>
                </a:solidFill>
                <a:latin typeface="Helvetica" pitchFamily="2" charset="0"/>
                <a:hlinkClick r:id="rId3"/>
              </a:rPr>
              <a:t>Saara</a:t>
            </a:r>
            <a:r>
              <a:rPr lang="en-US" sz="1800" dirty="0">
                <a:solidFill>
                  <a:srgbClr val="333333"/>
                </a:solidFill>
                <a:latin typeface="Helvetica" pitchFamily="2" charset="0"/>
              </a:rPr>
              <a:t>, </a:t>
            </a:r>
            <a:r>
              <a:rPr lang="en-US" sz="1800" i="0" dirty="0">
                <a:solidFill>
                  <a:srgbClr val="005BC6"/>
                </a:solidFill>
                <a:latin typeface="Helvetica" pitchFamily="2" charset="0"/>
                <a:hlinkClick r:id="rId4"/>
              </a:rPr>
              <a:t>Grant, </a:t>
            </a:r>
            <a:r>
              <a:rPr lang="en-US" sz="1800" i="0" dirty="0" err="1">
                <a:solidFill>
                  <a:srgbClr val="005BC6"/>
                </a:solidFill>
                <a:latin typeface="Helvetica" pitchFamily="2" charset="0"/>
                <a:hlinkClick r:id="rId4"/>
              </a:rPr>
              <a:t>Kerry</a:t>
            </a:r>
            <a:r>
              <a:rPr lang="en-US" sz="1800" dirty="0" err="1">
                <a:solidFill>
                  <a:srgbClr val="333333"/>
                </a:solidFill>
                <a:latin typeface="Helvetica" pitchFamily="2" charset="0"/>
              </a:rPr>
              <a:t>,</a:t>
            </a:r>
            <a:r>
              <a:rPr lang="en-US" sz="1800" i="0" dirty="0" err="1">
                <a:solidFill>
                  <a:srgbClr val="005BC6"/>
                </a:solidFill>
                <a:latin typeface="Helvetica" pitchFamily="2" charset="0"/>
                <a:hlinkClick r:id="rId5"/>
              </a:rPr>
              <a:t>McMahon</a:t>
            </a:r>
            <a:r>
              <a:rPr lang="en-US" sz="1800" i="0" dirty="0">
                <a:solidFill>
                  <a:srgbClr val="005BC6"/>
                </a:solidFill>
                <a:latin typeface="Helvetica" pitchFamily="2" charset="0"/>
                <a:hlinkClick r:id="rId5"/>
              </a:rPr>
              <a:t>, Cathy</a:t>
            </a:r>
            <a:r>
              <a:rPr lang="en-US" sz="1800" dirty="0">
                <a:solidFill>
                  <a:srgbClr val="333333"/>
                </a:solidFill>
                <a:latin typeface="Helvetica" pitchFamily="2" charset="0"/>
              </a:rPr>
              <a:t>,</a:t>
            </a:r>
            <a:r>
              <a:rPr lang="en-US" sz="1800" i="0" dirty="0">
                <a:solidFill>
                  <a:srgbClr val="005BC6"/>
                </a:solidFill>
                <a:latin typeface="Helvetica" pitchFamily="2" charset="0"/>
                <a:hlinkClick r:id="rId6"/>
              </a:rPr>
              <a:t>Grant, Kerry Ann</a:t>
            </a:r>
            <a:r>
              <a:rPr lang="en-US" sz="1800" dirty="0">
                <a:solidFill>
                  <a:srgbClr val="333333"/>
                </a:solidFill>
                <a:latin typeface="Helvetica" pitchFamily="2" charset="0"/>
              </a:rPr>
              <a:t>,2017)</a:t>
            </a:r>
            <a:endParaRPr lang="en-US" dirty="0"/>
          </a:p>
        </p:txBody>
      </p:sp>
    </p:spTree>
    <p:extLst>
      <p:ext uri="{BB962C8B-B14F-4D97-AF65-F5344CB8AC3E}">
        <p14:creationId xmlns:p14="http://schemas.microsoft.com/office/powerpoint/2010/main" val="4229167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2F40F-2D80-FA41-994A-6C55D4178A19}"/>
              </a:ext>
            </a:extLst>
          </p:cNvPr>
          <p:cNvSpPr>
            <a:spLocks noGrp="1"/>
          </p:cNvSpPr>
          <p:nvPr>
            <p:ph type="title"/>
          </p:nvPr>
        </p:nvSpPr>
        <p:spPr/>
        <p:txBody>
          <a:bodyPr/>
          <a:lstStyle/>
          <a:p>
            <a:pPr algn="ctr"/>
            <a:r>
              <a:rPr lang="en-US" dirty="0"/>
              <a:t>Attachment and Trauma </a:t>
            </a:r>
          </a:p>
        </p:txBody>
      </p:sp>
      <p:sp>
        <p:nvSpPr>
          <p:cNvPr id="3" name="Content Placeholder 2">
            <a:extLst>
              <a:ext uri="{FF2B5EF4-FFF2-40B4-BE49-F238E27FC236}">
                <a16:creationId xmlns:a16="http://schemas.microsoft.com/office/drawing/2014/main" id="{F8200BB1-92C2-B749-B55B-3DD5B6D557EC}"/>
              </a:ext>
            </a:extLst>
          </p:cNvPr>
          <p:cNvSpPr>
            <a:spLocks noGrp="1"/>
          </p:cNvSpPr>
          <p:nvPr>
            <p:ph idx="1"/>
          </p:nvPr>
        </p:nvSpPr>
        <p:spPr/>
        <p:txBody>
          <a:bodyPr/>
          <a:lstStyle/>
          <a:p>
            <a:r>
              <a:rPr lang="en-US" dirty="0"/>
              <a:t>“The greatest source of danger and unpredictability is the absence of a caregiver who reliably and responsibly protects and nurtures the child”(</a:t>
            </a:r>
            <a:r>
              <a:rPr lang="en-US" dirty="0" err="1"/>
              <a:t>Albaugh</a:t>
            </a:r>
            <a:r>
              <a:rPr lang="en-US" dirty="0"/>
              <a:t>, 2013)</a:t>
            </a:r>
          </a:p>
          <a:p>
            <a:r>
              <a:rPr lang="en-US" dirty="0"/>
              <a:t>“Children exposed to complex trauma are unable to devote resources normally to growth and development, but instead their focus is on survival”(</a:t>
            </a:r>
            <a:r>
              <a:rPr lang="en-US" dirty="0" err="1"/>
              <a:t>Albaugh</a:t>
            </a:r>
            <a:r>
              <a:rPr lang="en-US" dirty="0"/>
              <a:t>, 2013).  </a:t>
            </a:r>
          </a:p>
        </p:txBody>
      </p:sp>
    </p:spTree>
    <p:extLst>
      <p:ext uri="{BB962C8B-B14F-4D97-AF65-F5344CB8AC3E}">
        <p14:creationId xmlns:p14="http://schemas.microsoft.com/office/powerpoint/2010/main" val="28960834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A63DB-5101-2742-BD96-FC64CCFB6D4A}"/>
              </a:ext>
            </a:extLst>
          </p:cNvPr>
          <p:cNvSpPr>
            <a:spLocks noGrp="1"/>
          </p:cNvSpPr>
          <p:nvPr>
            <p:ph type="title"/>
          </p:nvPr>
        </p:nvSpPr>
        <p:spPr/>
        <p:txBody>
          <a:bodyPr/>
          <a:lstStyle/>
          <a:p>
            <a:pPr algn="ctr"/>
            <a:r>
              <a:rPr lang="en-US" dirty="0"/>
              <a:t>Complex Trauma </a:t>
            </a:r>
          </a:p>
        </p:txBody>
      </p:sp>
      <p:sp>
        <p:nvSpPr>
          <p:cNvPr id="3" name="Content Placeholder 2">
            <a:extLst>
              <a:ext uri="{FF2B5EF4-FFF2-40B4-BE49-F238E27FC236}">
                <a16:creationId xmlns:a16="http://schemas.microsoft.com/office/drawing/2014/main" id="{65E73BDF-E784-FF41-933D-8D8E71ACA732}"/>
              </a:ext>
            </a:extLst>
          </p:cNvPr>
          <p:cNvSpPr>
            <a:spLocks noGrp="1"/>
          </p:cNvSpPr>
          <p:nvPr>
            <p:ph idx="1"/>
          </p:nvPr>
        </p:nvSpPr>
        <p:spPr/>
        <p:txBody>
          <a:bodyPr>
            <a:normAutofit/>
          </a:bodyPr>
          <a:lstStyle/>
          <a:p>
            <a:pPr marL="0" indent="0">
              <a:buNone/>
            </a:pPr>
            <a:r>
              <a:rPr lang="en-US" dirty="0">
                <a:solidFill>
                  <a:prstClr val="black"/>
                </a:solidFill>
              </a:rPr>
              <a:t>Complex trauma describes both children’s exposure to multiple traumatic events—often of an invasive, interpersonal nature—and the wide-ranging, long-term effects of this exposure. These events are severe and pervasive, such as abuse or profound neglect. They usually occur early in life and can disrupt many aspects of the child’s development and the formation of a sense of self. Since these events often occur with a caregiver, they interfere with the child’s ability to form a secure attachment. Many aspects of a child’s healthy physical and mental development rely on this primary source of safety and stability (National Child Traumatic Stress Network, 2019)</a:t>
            </a:r>
            <a:endParaRPr lang="en-US" dirty="0"/>
          </a:p>
        </p:txBody>
      </p:sp>
    </p:spTree>
    <p:extLst>
      <p:ext uri="{BB962C8B-B14F-4D97-AF65-F5344CB8AC3E}">
        <p14:creationId xmlns:p14="http://schemas.microsoft.com/office/powerpoint/2010/main" val="21225149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DBF46-35D5-124B-8E53-C17CCE488050}"/>
              </a:ext>
            </a:extLst>
          </p:cNvPr>
          <p:cNvSpPr>
            <a:spLocks noGrp="1"/>
          </p:cNvSpPr>
          <p:nvPr>
            <p:ph type="title"/>
          </p:nvPr>
        </p:nvSpPr>
        <p:spPr/>
        <p:txBody>
          <a:bodyPr/>
          <a:lstStyle/>
          <a:p>
            <a:pPr algn="ctr"/>
            <a:r>
              <a:rPr lang="en-US" dirty="0"/>
              <a:t>Complex Trauma  </a:t>
            </a:r>
          </a:p>
        </p:txBody>
      </p:sp>
      <p:sp>
        <p:nvSpPr>
          <p:cNvPr id="3" name="Content Placeholder 2">
            <a:extLst>
              <a:ext uri="{FF2B5EF4-FFF2-40B4-BE49-F238E27FC236}">
                <a16:creationId xmlns:a16="http://schemas.microsoft.com/office/drawing/2014/main" id="{BCC02DAA-026D-C742-9FCA-340E18FC171D}"/>
              </a:ext>
            </a:extLst>
          </p:cNvPr>
          <p:cNvSpPr>
            <a:spLocks noGrp="1"/>
          </p:cNvSpPr>
          <p:nvPr>
            <p:ph idx="1"/>
          </p:nvPr>
        </p:nvSpPr>
        <p:spPr/>
        <p:txBody>
          <a:bodyPr>
            <a:normAutofit fontScale="92500" lnSpcReduction="10000"/>
          </a:bodyPr>
          <a:lstStyle/>
          <a:p>
            <a:pPr marL="0" indent="0">
              <a:buNone/>
            </a:pPr>
            <a:r>
              <a:rPr lang="en-US" dirty="0"/>
              <a:t>Impacts 8 domains (</a:t>
            </a:r>
            <a:r>
              <a:rPr lang="en-US" dirty="0">
                <a:hlinkClick r:id="rId2"/>
              </a:rPr>
              <a:t>https://</a:t>
            </a:r>
            <a:r>
              <a:rPr lang="en-US" dirty="0" err="1">
                <a:hlinkClick r:id="rId2"/>
              </a:rPr>
              <a:t>www.nctsn.org</a:t>
            </a:r>
            <a:r>
              <a:rPr lang="en-US" dirty="0">
                <a:hlinkClick r:id="rId2"/>
              </a:rPr>
              <a:t>/what-is-child-trauma/trauma-types/complex-trauma/effects</a:t>
            </a:r>
            <a:endParaRPr lang="en-US" dirty="0"/>
          </a:p>
          <a:p>
            <a:pPr marL="514350" indent="-514350">
              <a:buFont typeface="+mj-lt"/>
              <a:buAutoNum type="arabicPeriod"/>
            </a:pPr>
            <a:r>
              <a:rPr lang="en-US" dirty="0"/>
              <a:t>Attachment </a:t>
            </a:r>
          </a:p>
          <a:p>
            <a:pPr marL="514350" indent="-514350">
              <a:buFont typeface="+mj-lt"/>
              <a:buAutoNum type="arabicPeriod"/>
            </a:pPr>
            <a:r>
              <a:rPr lang="en-US" dirty="0"/>
              <a:t>Biology</a:t>
            </a:r>
          </a:p>
          <a:p>
            <a:pPr marL="514350" indent="-514350">
              <a:buFont typeface="+mj-lt"/>
              <a:buAutoNum type="arabicPeriod"/>
            </a:pPr>
            <a:r>
              <a:rPr lang="en-US" dirty="0"/>
              <a:t>Affect Regulation</a:t>
            </a:r>
          </a:p>
          <a:p>
            <a:pPr marL="514350" indent="-514350">
              <a:buFont typeface="+mj-lt"/>
              <a:buAutoNum type="arabicPeriod"/>
            </a:pPr>
            <a:r>
              <a:rPr lang="en-US" dirty="0"/>
              <a:t>Dissociation</a:t>
            </a:r>
          </a:p>
          <a:p>
            <a:pPr marL="514350" indent="-514350">
              <a:buFont typeface="+mj-lt"/>
              <a:buAutoNum type="arabicPeriod"/>
            </a:pPr>
            <a:r>
              <a:rPr lang="en-US" dirty="0"/>
              <a:t>Behavioral Regulation</a:t>
            </a:r>
          </a:p>
          <a:p>
            <a:pPr marL="514350" indent="-514350">
              <a:buFont typeface="+mj-lt"/>
              <a:buAutoNum type="arabicPeriod"/>
            </a:pPr>
            <a:r>
              <a:rPr lang="en-US" dirty="0"/>
              <a:t>Cognition</a:t>
            </a:r>
          </a:p>
          <a:p>
            <a:pPr marL="514350" indent="-514350">
              <a:buFont typeface="+mj-lt"/>
              <a:buAutoNum type="arabicPeriod"/>
            </a:pPr>
            <a:r>
              <a:rPr lang="en-US" dirty="0"/>
              <a:t>Self Concept </a:t>
            </a:r>
          </a:p>
          <a:p>
            <a:pPr marL="514350" indent="-514350">
              <a:buFont typeface="+mj-lt"/>
              <a:buAutoNum type="arabicPeriod"/>
            </a:pPr>
            <a:r>
              <a:rPr lang="en-US" dirty="0"/>
              <a:t>Family Context </a:t>
            </a:r>
          </a:p>
          <a:p>
            <a:pPr marL="514350" indent="-514350">
              <a:buFont typeface="+mj-lt"/>
              <a:buAutoNum type="arabicPeriod"/>
            </a:pPr>
            <a:endParaRPr lang="en-US" dirty="0"/>
          </a:p>
        </p:txBody>
      </p:sp>
    </p:spTree>
    <p:extLst>
      <p:ext uri="{BB962C8B-B14F-4D97-AF65-F5344CB8AC3E}">
        <p14:creationId xmlns:p14="http://schemas.microsoft.com/office/powerpoint/2010/main" val="25674993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EADCC-9533-D046-A4C9-985E60562CCA}"/>
              </a:ext>
            </a:extLst>
          </p:cNvPr>
          <p:cNvSpPr>
            <a:spLocks noGrp="1"/>
          </p:cNvSpPr>
          <p:nvPr>
            <p:ph type="title"/>
          </p:nvPr>
        </p:nvSpPr>
        <p:spPr/>
        <p:txBody>
          <a:bodyPr/>
          <a:lstStyle/>
          <a:p>
            <a:pPr algn="ctr"/>
            <a:r>
              <a:rPr lang="en-US" dirty="0"/>
              <a:t>Complex Trauma: What to Expect?</a:t>
            </a:r>
          </a:p>
        </p:txBody>
      </p:sp>
      <p:sp>
        <p:nvSpPr>
          <p:cNvPr id="3" name="Content Placeholder 2">
            <a:extLst>
              <a:ext uri="{FF2B5EF4-FFF2-40B4-BE49-F238E27FC236}">
                <a16:creationId xmlns:a16="http://schemas.microsoft.com/office/drawing/2014/main" id="{BD7E0DCB-D56F-784A-9848-735E5DA7B626}"/>
              </a:ext>
            </a:extLst>
          </p:cNvPr>
          <p:cNvSpPr>
            <a:spLocks noGrp="1"/>
          </p:cNvSpPr>
          <p:nvPr>
            <p:ph idx="1"/>
          </p:nvPr>
        </p:nvSpPr>
        <p:spPr/>
        <p:txBody>
          <a:bodyPr/>
          <a:lstStyle/>
          <a:p>
            <a:pPr marL="0" indent="0" algn="ctr">
              <a:buNone/>
            </a:pPr>
            <a:r>
              <a:rPr lang="en-US" dirty="0"/>
              <a:t>Attachment Disruption</a:t>
            </a:r>
          </a:p>
          <a:p>
            <a:pPr marL="0" indent="0">
              <a:buNone/>
            </a:pPr>
            <a:r>
              <a:rPr lang="en-US" dirty="0"/>
              <a:t>As an infant, the job for this child is to form internal representations that are organized around Trust, Security and Wellbeing.  This time period ranges from 9 months to 5 years, when the child enters school and begins to test out these internal concepts externally with their first exposure to another organized social environment.  </a:t>
            </a:r>
          </a:p>
        </p:txBody>
      </p:sp>
    </p:spTree>
    <p:extLst>
      <p:ext uri="{BB962C8B-B14F-4D97-AF65-F5344CB8AC3E}">
        <p14:creationId xmlns:p14="http://schemas.microsoft.com/office/powerpoint/2010/main" val="27576486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977B91C-9F55-0F48-AC60-6D73BF244B48}"/>
              </a:ext>
            </a:extLst>
          </p:cNvPr>
          <p:cNvSpPr txBox="1"/>
          <p:nvPr/>
        </p:nvSpPr>
        <p:spPr>
          <a:xfrm>
            <a:off x="544286" y="982738"/>
            <a:ext cx="11460237" cy="5016758"/>
          </a:xfrm>
          <a:prstGeom prst="rect">
            <a:avLst/>
          </a:prstGeom>
          <a:noFill/>
        </p:spPr>
        <p:txBody>
          <a:bodyPr wrap="square" rtlCol="0">
            <a:spAutoFit/>
          </a:bodyPr>
          <a:lstStyle/>
          <a:p>
            <a:pPr algn="l"/>
            <a:r>
              <a:rPr lang="en-US" sz="3200" dirty="0"/>
              <a:t>Questions for Infant/Preschooler in beginning to understand their sense of self:</a:t>
            </a:r>
          </a:p>
          <a:p>
            <a:pPr algn="l"/>
            <a:endParaRPr lang="en-US" sz="3200" dirty="0"/>
          </a:p>
          <a:p>
            <a:pPr marL="342900" indent="-342900" algn="l">
              <a:buFont typeface="Arial" panose="020B0604020202020204" pitchFamily="34" charset="0"/>
              <a:buChar char="•"/>
            </a:pPr>
            <a:r>
              <a:rPr lang="en-US" sz="3200" dirty="0"/>
              <a:t>Will my signals of need and distress be understood and responded to?</a:t>
            </a:r>
          </a:p>
          <a:p>
            <a:pPr marL="342900" indent="-342900" algn="l">
              <a:buFont typeface="Arial" panose="020B0604020202020204" pitchFamily="34" charset="0"/>
              <a:buChar char="•"/>
            </a:pPr>
            <a:r>
              <a:rPr lang="en-US" sz="3200" dirty="0"/>
              <a:t>What kind of responses can I anticipate?</a:t>
            </a:r>
          </a:p>
          <a:p>
            <a:pPr marL="342900" indent="-342900" algn="l">
              <a:buFont typeface="Arial" panose="020B0604020202020204" pitchFamily="34" charset="0"/>
              <a:buChar char="•"/>
            </a:pPr>
            <a:r>
              <a:rPr lang="en-US" sz="3200" dirty="0"/>
              <a:t>Will I feel better worse as a result of the response I get?</a:t>
            </a:r>
          </a:p>
          <a:p>
            <a:pPr marL="342900" indent="-342900" algn="l">
              <a:buFont typeface="Arial" panose="020B0604020202020204" pitchFamily="34" charset="0"/>
              <a:buChar char="•"/>
            </a:pPr>
            <a:r>
              <a:rPr lang="en-US" sz="3200" dirty="0"/>
              <a:t>Which of the many signals I give get attention?</a:t>
            </a:r>
          </a:p>
          <a:p>
            <a:pPr marL="342900" indent="-342900" algn="l">
              <a:buFont typeface="Arial" panose="020B0604020202020204" pitchFamily="34" charset="0"/>
              <a:buChar char="•"/>
            </a:pPr>
            <a:r>
              <a:rPr lang="en-US" sz="3200" dirty="0"/>
              <a:t>Is it the kind of attention I want?</a:t>
            </a:r>
          </a:p>
          <a:p>
            <a:pPr algn="l"/>
            <a:r>
              <a:rPr lang="en-US" sz="3200" dirty="0"/>
              <a:t>(</a:t>
            </a:r>
            <a:r>
              <a:rPr lang="en-US" sz="3200" dirty="0" err="1"/>
              <a:t>Albaugh</a:t>
            </a:r>
            <a:r>
              <a:rPr lang="en-US" sz="3200" dirty="0"/>
              <a:t> quoting </a:t>
            </a:r>
            <a:r>
              <a:rPr lang="en-US" sz="3200" dirty="0" err="1"/>
              <a:t>Liberman</a:t>
            </a:r>
            <a:r>
              <a:rPr lang="en-US" sz="3200" dirty="0"/>
              <a:t> and </a:t>
            </a:r>
            <a:r>
              <a:rPr lang="en-US" sz="3200" dirty="0" err="1"/>
              <a:t>Zeanah</a:t>
            </a:r>
            <a:r>
              <a:rPr lang="en-US" sz="3200" dirty="0"/>
              <a:t>, 2013)</a:t>
            </a:r>
          </a:p>
        </p:txBody>
      </p:sp>
    </p:spTree>
    <p:extLst>
      <p:ext uri="{BB962C8B-B14F-4D97-AF65-F5344CB8AC3E}">
        <p14:creationId xmlns:p14="http://schemas.microsoft.com/office/powerpoint/2010/main" val="24740642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77DCF04-1E9C-D94C-A829-337E0DFBE801}"/>
              </a:ext>
            </a:extLst>
          </p:cNvPr>
          <p:cNvSpPr txBox="1"/>
          <p:nvPr/>
        </p:nvSpPr>
        <p:spPr>
          <a:xfrm>
            <a:off x="740833" y="589643"/>
            <a:ext cx="11157857" cy="5693866"/>
          </a:xfrm>
          <a:prstGeom prst="rect">
            <a:avLst/>
          </a:prstGeom>
          <a:noFill/>
        </p:spPr>
        <p:txBody>
          <a:bodyPr wrap="square" rtlCol="0">
            <a:spAutoFit/>
          </a:bodyPr>
          <a:lstStyle/>
          <a:p>
            <a:pPr algn="l"/>
            <a:r>
              <a:rPr lang="en-US" sz="2800" dirty="0"/>
              <a:t>“Attachment is the deep and enduring connection established between a child and caregiver in the first several years of life”(</a:t>
            </a:r>
            <a:r>
              <a:rPr lang="en-US" sz="2800" dirty="0" err="1"/>
              <a:t>Albaugh</a:t>
            </a:r>
            <a:r>
              <a:rPr lang="en-US" sz="2800" dirty="0"/>
              <a:t> quoting Levy and </a:t>
            </a:r>
            <a:r>
              <a:rPr lang="en-US" sz="2800" dirty="0" err="1"/>
              <a:t>Orlans</a:t>
            </a:r>
            <a:r>
              <a:rPr lang="en-US" sz="2800" dirty="0"/>
              <a:t>, 2013)</a:t>
            </a:r>
          </a:p>
          <a:p>
            <a:pPr algn="l"/>
            <a:endParaRPr lang="en-US" sz="2800" dirty="0"/>
          </a:p>
          <a:p>
            <a:pPr algn="l"/>
            <a:r>
              <a:rPr lang="en-US" sz="2800" dirty="0"/>
              <a:t>“Attachment refers to the dimensions of the INFANT – CAREGIVER RELATIONSHIP involving protection and securing regulation”</a:t>
            </a:r>
          </a:p>
          <a:p>
            <a:pPr algn="l"/>
            <a:r>
              <a:rPr lang="en-US" sz="2800" dirty="0"/>
              <a:t>Attachment in this framework is “conceptualized as an intense and enduring bond that the infant develops s with the mother figure, a bond that is biological rooted in the function of protection from danger.” (</a:t>
            </a:r>
            <a:r>
              <a:rPr lang="en-US" sz="2800" dirty="0" err="1"/>
              <a:t>Albaugh</a:t>
            </a:r>
            <a:r>
              <a:rPr lang="en-US" sz="2800" dirty="0"/>
              <a:t> quoting John </a:t>
            </a:r>
            <a:r>
              <a:rPr lang="en-US" sz="2800" dirty="0" err="1"/>
              <a:t>Bowlby</a:t>
            </a:r>
            <a:r>
              <a:rPr lang="en-US" sz="2800" dirty="0"/>
              <a:t> and </a:t>
            </a:r>
            <a:r>
              <a:rPr lang="en-US" sz="2800" dirty="0" err="1"/>
              <a:t>Liberman</a:t>
            </a:r>
            <a:r>
              <a:rPr lang="en-US" sz="2800" dirty="0"/>
              <a:t> and </a:t>
            </a:r>
            <a:r>
              <a:rPr lang="en-US" sz="2800" dirty="0" err="1"/>
              <a:t>Zeanah</a:t>
            </a:r>
            <a:r>
              <a:rPr lang="en-US" sz="2800" dirty="0"/>
              <a:t>, 2013).</a:t>
            </a:r>
          </a:p>
          <a:p>
            <a:pPr algn="l"/>
            <a:endParaRPr lang="en-US" sz="2800" dirty="0"/>
          </a:p>
          <a:p>
            <a:pPr algn="l"/>
            <a:r>
              <a:rPr lang="en-US" sz="2800" dirty="0"/>
              <a:t>The child’s attachment systems operates in a system that provides the child with conditions necessary for survival and development (</a:t>
            </a:r>
            <a:r>
              <a:rPr lang="en-US" sz="2800" dirty="0" err="1"/>
              <a:t>Albaugh</a:t>
            </a:r>
            <a:r>
              <a:rPr lang="en-US" sz="2800"/>
              <a:t>, 2013)</a:t>
            </a:r>
            <a:endParaRPr lang="en-US" sz="2800" dirty="0"/>
          </a:p>
        </p:txBody>
      </p:sp>
    </p:spTree>
    <p:extLst>
      <p:ext uri="{BB962C8B-B14F-4D97-AF65-F5344CB8AC3E}">
        <p14:creationId xmlns:p14="http://schemas.microsoft.com/office/powerpoint/2010/main" val="18046396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E9D7DB19-325A-D347-98B1-C8604BCAF5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4167" y="453572"/>
            <a:ext cx="9661071" cy="6259286"/>
          </a:xfrm>
          <a:prstGeom prst="rect">
            <a:avLst/>
          </a:prstGeom>
        </p:spPr>
      </p:pic>
    </p:spTree>
    <p:extLst>
      <p:ext uri="{BB962C8B-B14F-4D97-AF65-F5344CB8AC3E}">
        <p14:creationId xmlns:p14="http://schemas.microsoft.com/office/powerpoint/2010/main" val="32544709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799D6EBA-AC9A-5F49-9944-4AF56D6648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857" y="196549"/>
            <a:ext cx="9933214" cy="6501190"/>
          </a:xfrm>
          <a:prstGeom prst="rect">
            <a:avLst/>
          </a:prstGeom>
        </p:spPr>
      </p:pic>
    </p:spTree>
    <p:extLst>
      <p:ext uri="{BB962C8B-B14F-4D97-AF65-F5344CB8AC3E}">
        <p14:creationId xmlns:p14="http://schemas.microsoft.com/office/powerpoint/2010/main" val="29383819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4E6E9C4A-4559-2447-8BCB-B8BFBDA818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2023" y="589643"/>
            <a:ext cx="9766905" cy="5715000"/>
          </a:xfrm>
          <a:prstGeom prst="rect">
            <a:avLst/>
          </a:prstGeom>
        </p:spPr>
      </p:pic>
    </p:spTree>
    <p:extLst>
      <p:ext uri="{BB962C8B-B14F-4D97-AF65-F5344CB8AC3E}">
        <p14:creationId xmlns:p14="http://schemas.microsoft.com/office/powerpoint/2010/main" val="30902933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920D0-A0A0-B24B-A974-CA1702646AB5}"/>
              </a:ext>
            </a:extLst>
          </p:cNvPr>
          <p:cNvSpPr>
            <a:spLocks noGrp="1"/>
          </p:cNvSpPr>
          <p:nvPr>
            <p:ph type="title"/>
          </p:nvPr>
        </p:nvSpPr>
        <p:spPr/>
        <p:txBody>
          <a:bodyPr/>
          <a:lstStyle/>
          <a:p>
            <a:pPr algn="ctr"/>
            <a:r>
              <a:rPr lang="en-US" dirty="0"/>
              <a:t>Attachments: Types</a:t>
            </a:r>
          </a:p>
        </p:txBody>
      </p:sp>
      <p:sp>
        <p:nvSpPr>
          <p:cNvPr id="3" name="Content Placeholder 2">
            <a:extLst>
              <a:ext uri="{FF2B5EF4-FFF2-40B4-BE49-F238E27FC236}">
                <a16:creationId xmlns:a16="http://schemas.microsoft.com/office/drawing/2014/main" id="{E30F4768-DED2-6442-8AFC-E5D973CB6D69}"/>
              </a:ext>
            </a:extLst>
          </p:cNvPr>
          <p:cNvSpPr>
            <a:spLocks noGrp="1"/>
          </p:cNvSpPr>
          <p:nvPr>
            <p:ph idx="1"/>
          </p:nvPr>
        </p:nvSpPr>
        <p:spPr/>
        <p:txBody>
          <a:bodyPr/>
          <a:lstStyle/>
          <a:p>
            <a:r>
              <a:rPr lang="en-US" dirty="0"/>
              <a:t>Secure</a:t>
            </a:r>
          </a:p>
          <a:p>
            <a:r>
              <a:rPr lang="en-US" dirty="0"/>
              <a:t>Anxious – preoccupied</a:t>
            </a:r>
          </a:p>
          <a:p>
            <a:r>
              <a:rPr lang="en-US" dirty="0"/>
              <a:t>Dismissive – Avoidant</a:t>
            </a:r>
          </a:p>
          <a:p>
            <a:r>
              <a:rPr lang="en-US" dirty="0"/>
              <a:t>Fearful – Avoidant</a:t>
            </a:r>
          </a:p>
          <a:p>
            <a:pPr marL="0" indent="0">
              <a:buNone/>
            </a:pPr>
            <a:endParaRPr lang="en-US" dirty="0"/>
          </a:p>
          <a:p>
            <a:pPr marL="0" indent="0">
              <a:buNone/>
            </a:pPr>
            <a:r>
              <a:rPr lang="en-US" dirty="0"/>
              <a:t>Disruptive attachments show an inability to trust, inability to connect, unstable moods and emotional numbness.  </a:t>
            </a:r>
          </a:p>
          <a:p>
            <a:endParaRPr lang="en-US" dirty="0"/>
          </a:p>
        </p:txBody>
      </p:sp>
    </p:spTree>
    <p:extLst>
      <p:ext uri="{BB962C8B-B14F-4D97-AF65-F5344CB8AC3E}">
        <p14:creationId xmlns:p14="http://schemas.microsoft.com/office/powerpoint/2010/main" val="3425582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695A8-239F-174E-BDBA-EAFB1E04E5E0}"/>
              </a:ext>
            </a:extLst>
          </p:cNvPr>
          <p:cNvSpPr>
            <a:spLocks noGrp="1"/>
          </p:cNvSpPr>
          <p:nvPr>
            <p:ph type="title"/>
          </p:nvPr>
        </p:nvSpPr>
        <p:spPr/>
        <p:txBody>
          <a:bodyPr/>
          <a:lstStyle/>
          <a:p>
            <a:pPr algn="ctr"/>
            <a:r>
              <a:rPr lang="en-US" dirty="0"/>
              <a:t>Attachment and Trauma </a:t>
            </a:r>
          </a:p>
        </p:txBody>
      </p:sp>
      <p:sp>
        <p:nvSpPr>
          <p:cNvPr id="3" name="Content Placeholder 2">
            <a:extLst>
              <a:ext uri="{FF2B5EF4-FFF2-40B4-BE49-F238E27FC236}">
                <a16:creationId xmlns:a16="http://schemas.microsoft.com/office/drawing/2014/main" id="{74689234-81CA-474E-B892-03506B7808A1}"/>
              </a:ext>
            </a:extLst>
          </p:cNvPr>
          <p:cNvSpPr>
            <a:spLocks noGrp="1"/>
          </p:cNvSpPr>
          <p:nvPr>
            <p:ph idx="1"/>
          </p:nvPr>
        </p:nvSpPr>
        <p:spPr/>
        <p:txBody>
          <a:bodyPr>
            <a:normAutofit/>
          </a:bodyPr>
          <a:lstStyle/>
          <a:p>
            <a:pPr marL="0" indent="0">
              <a:buNone/>
            </a:pPr>
            <a:r>
              <a:rPr lang="en-US" sz="1800" dirty="0">
                <a:solidFill>
                  <a:srgbClr val="2A2A2A"/>
                </a:solidFill>
                <a:latin typeface="Lora-Regular"/>
              </a:rPr>
              <a:t> During </a:t>
            </a:r>
            <a:r>
              <a:rPr lang="en-US" sz="1800" dirty="0" err="1">
                <a:solidFill>
                  <a:srgbClr val="2A2A2A"/>
                </a:solidFill>
                <a:latin typeface="Lora-Regular"/>
              </a:rPr>
              <a:t>Bowlby’s</a:t>
            </a:r>
            <a:r>
              <a:rPr lang="en-US" sz="1800" dirty="0">
                <a:solidFill>
                  <a:srgbClr val="2A2A2A"/>
                </a:solidFill>
                <a:latin typeface="Lora-Regular"/>
              </a:rPr>
              <a:t> work on attachment, he and his colleague Colin Murray Parkes noticed four stages of grief:</a:t>
            </a:r>
          </a:p>
          <a:p>
            <a:pPr marL="0" indent="0">
              <a:buNone/>
            </a:pPr>
            <a:r>
              <a:rPr lang="en-US" sz="1800" dirty="0">
                <a:solidFill>
                  <a:srgbClr val="2A2A2A"/>
                </a:solidFill>
                <a:latin typeface="Lora-Regular"/>
              </a:rPr>
              <a:t>Shock and Numbness: In this initial phase, the bereaved may feel that the loss is not real, or that it is simply impossible to accept. He or she may experience physical distress and will be unable to understand and communicate his or her emotions.</a:t>
            </a:r>
          </a:p>
          <a:p>
            <a:pPr marL="0" indent="0">
              <a:buNone/>
            </a:pPr>
            <a:r>
              <a:rPr lang="en-US" sz="1800" dirty="0">
                <a:solidFill>
                  <a:srgbClr val="2A2A2A"/>
                </a:solidFill>
                <a:latin typeface="Lora-Regular"/>
              </a:rPr>
              <a:t>Yearning and Searching: In this phase, the bereaved is very aware of the void in his or her life and may try to fill that void with something or someone else. He or she still identifies strongly and may be preoccupied with the deceased.</a:t>
            </a:r>
          </a:p>
          <a:p>
            <a:pPr marL="0" indent="0">
              <a:buNone/>
            </a:pPr>
            <a:r>
              <a:rPr lang="en-US" sz="1800" dirty="0">
                <a:solidFill>
                  <a:srgbClr val="2A2A2A"/>
                </a:solidFill>
                <a:latin typeface="Lora-Regular"/>
              </a:rPr>
              <a:t>Despair and Disorganization: The bereaved now accepts that things have changed and cannot go back to the way they were before. He or she may also experience despair, hopelessness, and anger, as well as questioning and an intense focus on making sense of the situation. He or she might withdraw from others in this phase.</a:t>
            </a:r>
          </a:p>
          <a:p>
            <a:pPr marL="0" indent="0">
              <a:buNone/>
            </a:pPr>
            <a:r>
              <a:rPr lang="en-US" sz="1800" dirty="0">
                <a:solidFill>
                  <a:srgbClr val="2A2A2A"/>
                </a:solidFill>
                <a:latin typeface="Lora-Regular"/>
              </a:rPr>
              <a:t>Reorganization and Recovery: In the final phase, the bereaved person’s faith in life may start to come back. He or she will start to rebuild and establish new goals, new patterns, and new habits in life. The bereaved will begin to trust again, and grief will recede to the back of his or her mind instead of staying front and center (Williams &amp; Haley, 2017)(Ackerman, 2018)</a:t>
            </a:r>
          </a:p>
          <a:p>
            <a:pPr marL="0" indent="0">
              <a:buNone/>
            </a:pPr>
            <a:endParaRPr lang="en-US" dirty="0"/>
          </a:p>
        </p:txBody>
      </p:sp>
    </p:spTree>
    <p:extLst>
      <p:ext uri="{BB962C8B-B14F-4D97-AF65-F5344CB8AC3E}">
        <p14:creationId xmlns:p14="http://schemas.microsoft.com/office/powerpoint/2010/main" val="41847065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25F61-C104-3241-A285-3F56176C0983}"/>
              </a:ext>
            </a:extLst>
          </p:cNvPr>
          <p:cNvSpPr>
            <a:spLocks noGrp="1"/>
          </p:cNvSpPr>
          <p:nvPr>
            <p:ph type="title"/>
          </p:nvPr>
        </p:nvSpPr>
        <p:spPr/>
        <p:txBody>
          <a:bodyPr/>
          <a:lstStyle/>
          <a:p>
            <a:pPr algn="ctr"/>
            <a:r>
              <a:rPr lang="en-US" dirty="0"/>
              <a:t>Attachment and Trauma</a:t>
            </a:r>
          </a:p>
        </p:txBody>
      </p:sp>
      <p:sp>
        <p:nvSpPr>
          <p:cNvPr id="3" name="Content Placeholder 2">
            <a:extLst>
              <a:ext uri="{FF2B5EF4-FFF2-40B4-BE49-F238E27FC236}">
                <a16:creationId xmlns:a16="http://schemas.microsoft.com/office/drawing/2014/main" id="{0D434570-B319-184C-A4DD-E185AE44556B}"/>
              </a:ext>
            </a:extLst>
          </p:cNvPr>
          <p:cNvSpPr>
            <a:spLocks noGrp="1"/>
          </p:cNvSpPr>
          <p:nvPr>
            <p:ph idx="1"/>
          </p:nvPr>
        </p:nvSpPr>
        <p:spPr/>
        <p:txBody>
          <a:bodyPr/>
          <a:lstStyle/>
          <a:p>
            <a:r>
              <a:rPr lang="en-US" dirty="0"/>
              <a:t>Turn to your table mates and discuss how you see these stages of grief unresolved in your patients?</a:t>
            </a:r>
          </a:p>
          <a:p>
            <a:r>
              <a:rPr lang="en-US" dirty="0"/>
              <a:t>How have these steps manifested themselves into the behavioral, psychological and physiological problems you experience daily? </a:t>
            </a:r>
          </a:p>
        </p:txBody>
      </p:sp>
    </p:spTree>
    <p:extLst>
      <p:ext uri="{BB962C8B-B14F-4D97-AF65-F5344CB8AC3E}">
        <p14:creationId xmlns:p14="http://schemas.microsoft.com/office/powerpoint/2010/main" val="1577173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C7C82-F93D-E244-B2B8-ED582D77FFCF}"/>
              </a:ext>
            </a:extLst>
          </p:cNvPr>
          <p:cNvSpPr>
            <a:spLocks noGrp="1"/>
          </p:cNvSpPr>
          <p:nvPr>
            <p:ph type="title"/>
          </p:nvPr>
        </p:nvSpPr>
        <p:spPr/>
        <p:txBody>
          <a:bodyPr/>
          <a:lstStyle/>
          <a:p>
            <a:r>
              <a:rPr lang="en-US" dirty="0"/>
              <a:t>Symptoms of Attachment Disorder</a:t>
            </a:r>
          </a:p>
        </p:txBody>
      </p:sp>
      <p:sp>
        <p:nvSpPr>
          <p:cNvPr id="3" name="Content Placeholder 2">
            <a:extLst>
              <a:ext uri="{FF2B5EF4-FFF2-40B4-BE49-F238E27FC236}">
                <a16:creationId xmlns:a16="http://schemas.microsoft.com/office/drawing/2014/main" id="{8846E8BB-AF8E-8D49-90C3-E5D1133EF283}"/>
              </a:ext>
            </a:extLst>
          </p:cNvPr>
          <p:cNvSpPr>
            <a:spLocks noGrp="1"/>
          </p:cNvSpPr>
          <p:nvPr>
            <p:ph idx="1"/>
          </p:nvPr>
        </p:nvSpPr>
        <p:spPr/>
        <p:txBody>
          <a:bodyPr/>
          <a:lstStyle/>
          <a:p>
            <a:r>
              <a:rPr lang="en-US" dirty="0"/>
              <a:t>Superficially engaging and charming child</a:t>
            </a:r>
          </a:p>
          <a:p>
            <a:r>
              <a:rPr lang="en-US" dirty="0"/>
              <a:t>Indiscriminately affection with strangers</a:t>
            </a:r>
          </a:p>
          <a:p>
            <a:r>
              <a:rPr lang="en-US" dirty="0"/>
              <a:t>Lack of affection with parents on their terms(not cuddly)</a:t>
            </a:r>
          </a:p>
          <a:p>
            <a:r>
              <a:rPr lang="en-US" dirty="0"/>
              <a:t>Persistent nonsense questions and incessant chatter</a:t>
            </a:r>
          </a:p>
          <a:p>
            <a:r>
              <a:rPr lang="en-US" dirty="0"/>
              <a:t>Inappropriate demanding and clingy behavior(</a:t>
            </a:r>
            <a:r>
              <a:rPr lang="en-US" dirty="0" err="1"/>
              <a:t>Albaugh</a:t>
            </a:r>
            <a:r>
              <a:rPr lang="en-US" dirty="0"/>
              <a:t>, 2013)</a:t>
            </a:r>
          </a:p>
        </p:txBody>
      </p:sp>
    </p:spTree>
    <p:extLst>
      <p:ext uri="{BB962C8B-B14F-4D97-AF65-F5344CB8AC3E}">
        <p14:creationId xmlns:p14="http://schemas.microsoft.com/office/powerpoint/2010/main" val="4321680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20C3B-6015-584E-9775-59C37B890849}"/>
              </a:ext>
            </a:extLst>
          </p:cNvPr>
          <p:cNvSpPr>
            <a:spLocks noGrp="1"/>
          </p:cNvSpPr>
          <p:nvPr>
            <p:ph type="title"/>
          </p:nvPr>
        </p:nvSpPr>
        <p:spPr/>
        <p:txBody>
          <a:bodyPr/>
          <a:lstStyle/>
          <a:p>
            <a:r>
              <a:rPr lang="en-US" dirty="0"/>
              <a:t>Symptoms of Attachment Disorder</a:t>
            </a:r>
          </a:p>
        </p:txBody>
      </p:sp>
      <p:sp>
        <p:nvSpPr>
          <p:cNvPr id="3" name="Content Placeholder 2">
            <a:extLst>
              <a:ext uri="{FF2B5EF4-FFF2-40B4-BE49-F238E27FC236}">
                <a16:creationId xmlns:a16="http://schemas.microsoft.com/office/drawing/2014/main" id="{B2C53C34-81D9-4F49-9A61-59E55B685839}"/>
              </a:ext>
            </a:extLst>
          </p:cNvPr>
          <p:cNvSpPr>
            <a:spLocks noGrp="1"/>
          </p:cNvSpPr>
          <p:nvPr>
            <p:ph idx="1"/>
          </p:nvPr>
        </p:nvSpPr>
        <p:spPr/>
        <p:txBody>
          <a:bodyPr/>
          <a:lstStyle/>
          <a:p>
            <a:r>
              <a:rPr lang="en-US" dirty="0"/>
              <a:t>Lying about the obvious</a:t>
            </a:r>
          </a:p>
          <a:p>
            <a:r>
              <a:rPr lang="en-US" dirty="0"/>
              <a:t>Stealing</a:t>
            </a:r>
          </a:p>
          <a:p>
            <a:r>
              <a:rPr lang="en-US" dirty="0"/>
              <a:t>Destructive behavior to self, others and to material things(accident prone)</a:t>
            </a:r>
          </a:p>
          <a:p>
            <a:r>
              <a:rPr lang="en-US" dirty="0"/>
              <a:t>Abnormal eating patterns </a:t>
            </a:r>
          </a:p>
          <a:p>
            <a:r>
              <a:rPr lang="en-US" dirty="0"/>
              <a:t>No impulse control(Frequently act hyperactive/ hyper - vigilant(</a:t>
            </a:r>
            <a:r>
              <a:rPr lang="en-US" dirty="0" err="1"/>
              <a:t>Albaugh</a:t>
            </a:r>
            <a:r>
              <a:rPr lang="en-US" dirty="0"/>
              <a:t>, 2013)</a:t>
            </a:r>
          </a:p>
        </p:txBody>
      </p:sp>
    </p:spTree>
    <p:extLst>
      <p:ext uri="{BB962C8B-B14F-4D97-AF65-F5344CB8AC3E}">
        <p14:creationId xmlns:p14="http://schemas.microsoft.com/office/powerpoint/2010/main" val="35286105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9D239-61E9-6C41-A85B-A72AA81778E2}"/>
              </a:ext>
            </a:extLst>
          </p:cNvPr>
          <p:cNvSpPr>
            <a:spLocks noGrp="1"/>
          </p:cNvSpPr>
          <p:nvPr>
            <p:ph type="title"/>
          </p:nvPr>
        </p:nvSpPr>
        <p:spPr/>
        <p:txBody>
          <a:bodyPr/>
          <a:lstStyle/>
          <a:p>
            <a:r>
              <a:rPr lang="en-US" dirty="0"/>
              <a:t>Symptoms of Attachment Disorder</a:t>
            </a:r>
          </a:p>
        </p:txBody>
      </p:sp>
      <p:sp>
        <p:nvSpPr>
          <p:cNvPr id="3" name="Content Placeholder 2">
            <a:extLst>
              <a:ext uri="{FF2B5EF4-FFF2-40B4-BE49-F238E27FC236}">
                <a16:creationId xmlns:a16="http://schemas.microsoft.com/office/drawing/2014/main" id="{F5416AC9-5704-A244-8935-3E347E0BC0F7}"/>
              </a:ext>
            </a:extLst>
          </p:cNvPr>
          <p:cNvSpPr>
            <a:spLocks noGrp="1"/>
          </p:cNvSpPr>
          <p:nvPr>
            <p:ph idx="1"/>
          </p:nvPr>
        </p:nvSpPr>
        <p:spPr/>
        <p:txBody>
          <a:bodyPr/>
          <a:lstStyle/>
          <a:p>
            <a:r>
              <a:rPr lang="en-US" dirty="0"/>
              <a:t>Lags in learning</a:t>
            </a:r>
          </a:p>
          <a:p>
            <a:r>
              <a:rPr lang="en-US" dirty="0"/>
              <a:t>Abnormal Speech patterns</a:t>
            </a:r>
          </a:p>
          <a:p>
            <a:r>
              <a:rPr lang="en-US" dirty="0"/>
              <a:t>Poor peer relationships </a:t>
            </a:r>
          </a:p>
          <a:p>
            <a:r>
              <a:rPr lang="en-US" dirty="0"/>
              <a:t>Lack of cause and effect thinking</a:t>
            </a:r>
          </a:p>
          <a:p>
            <a:r>
              <a:rPr lang="en-US" dirty="0"/>
              <a:t>Lack of conscience</a:t>
            </a:r>
          </a:p>
          <a:p>
            <a:r>
              <a:rPr lang="en-US" dirty="0"/>
              <a:t>Cruelty to animals </a:t>
            </a:r>
          </a:p>
          <a:p>
            <a:r>
              <a:rPr lang="en-US" dirty="0"/>
              <a:t>Preoccupation with fire (</a:t>
            </a:r>
            <a:r>
              <a:rPr lang="en-US" dirty="0" err="1"/>
              <a:t>Albaugh</a:t>
            </a:r>
            <a:r>
              <a:rPr lang="en-US" dirty="0"/>
              <a:t>, 2013)</a:t>
            </a:r>
          </a:p>
          <a:p>
            <a:endParaRPr lang="en-US" dirty="0"/>
          </a:p>
        </p:txBody>
      </p:sp>
    </p:spTree>
    <p:extLst>
      <p:ext uri="{BB962C8B-B14F-4D97-AF65-F5344CB8AC3E}">
        <p14:creationId xmlns:p14="http://schemas.microsoft.com/office/powerpoint/2010/main" val="33931690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F8FBA7-CD81-7F40-9A48-E4741F3EF786}"/>
              </a:ext>
            </a:extLst>
          </p:cNvPr>
          <p:cNvSpPr>
            <a:spLocks noGrp="1"/>
          </p:cNvSpPr>
          <p:nvPr>
            <p:ph idx="1"/>
          </p:nvPr>
        </p:nvSpPr>
        <p:spPr/>
        <p:txBody>
          <a:bodyPr>
            <a:normAutofit/>
          </a:bodyPr>
          <a:lstStyle/>
          <a:p>
            <a:pPr marL="0" indent="0" algn="ctr">
              <a:buNone/>
            </a:pPr>
            <a:endParaRPr lang="en-US" sz="5400" dirty="0"/>
          </a:p>
          <a:p>
            <a:pPr marL="0" indent="0" algn="ctr">
              <a:buNone/>
            </a:pPr>
            <a:r>
              <a:rPr lang="en-US" sz="5400" dirty="0"/>
              <a:t>Who do this symptoms fit?  - what are your war stories? </a:t>
            </a:r>
          </a:p>
        </p:txBody>
      </p:sp>
    </p:spTree>
    <p:extLst>
      <p:ext uri="{BB962C8B-B14F-4D97-AF65-F5344CB8AC3E}">
        <p14:creationId xmlns:p14="http://schemas.microsoft.com/office/powerpoint/2010/main" val="5838523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BCE6E-D154-284C-89EA-1BC476FE88CD}"/>
              </a:ext>
            </a:extLst>
          </p:cNvPr>
          <p:cNvSpPr>
            <a:spLocks noGrp="1"/>
          </p:cNvSpPr>
          <p:nvPr>
            <p:ph type="title"/>
          </p:nvPr>
        </p:nvSpPr>
        <p:spPr/>
        <p:txBody>
          <a:bodyPr/>
          <a:lstStyle/>
          <a:p>
            <a:pPr algn="ctr"/>
            <a:r>
              <a:rPr lang="en-US" dirty="0"/>
              <a:t>Nutrition and Trauma </a:t>
            </a:r>
          </a:p>
        </p:txBody>
      </p:sp>
      <p:sp>
        <p:nvSpPr>
          <p:cNvPr id="3" name="Content Placeholder 2">
            <a:extLst>
              <a:ext uri="{FF2B5EF4-FFF2-40B4-BE49-F238E27FC236}">
                <a16:creationId xmlns:a16="http://schemas.microsoft.com/office/drawing/2014/main" id="{9BC39146-2207-6049-AC10-2ED20F4E28CA}"/>
              </a:ext>
            </a:extLst>
          </p:cNvPr>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a:p>
            <a:pPr marL="0" indent="0">
              <a:buNone/>
            </a:pPr>
            <a:r>
              <a:rPr lang="en-US" dirty="0"/>
              <a:t>Disclaimer – I am not a nutritionist, none of this information is to be construed as nutritional/ medical advice.  </a:t>
            </a:r>
          </a:p>
        </p:txBody>
      </p:sp>
    </p:spTree>
    <p:extLst>
      <p:ext uri="{BB962C8B-B14F-4D97-AF65-F5344CB8AC3E}">
        <p14:creationId xmlns:p14="http://schemas.microsoft.com/office/powerpoint/2010/main" val="23808736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7ECF4-9F75-B246-BD5D-CEEFFBE652B7}"/>
              </a:ext>
            </a:extLst>
          </p:cNvPr>
          <p:cNvSpPr>
            <a:spLocks noGrp="1"/>
          </p:cNvSpPr>
          <p:nvPr>
            <p:ph type="title"/>
          </p:nvPr>
        </p:nvSpPr>
        <p:spPr/>
        <p:txBody>
          <a:bodyPr/>
          <a:lstStyle/>
          <a:p>
            <a:pPr algn="ctr"/>
            <a:r>
              <a:rPr lang="en-US"/>
              <a:t>Nutrition and Trauma </a:t>
            </a:r>
            <a:endParaRPr lang="en-US" dirty="0"/>
          </a:p>
        </p:txBody>
      </p:sp>
      <p:sp>
        <p:nvSpPr>
          <p:cNvPr id="3" name="Content Placeholder 2">
            <a:extLst>
              <a:ext uri="{FF2B5EF4-FFF2-40B4-BE49-F238E27FC236}">
                <a16:creationId xmlns:a16="http://schemas.microsoft.com/office/drawing/2014/main" id="{01A6D7B4-3D88-C34E-8055-311396A24789}"/>
              </a:ext>
            </a:extLst>
          </p:cNvPr>
          <p:cNvSpPr>
            <a:spLocks noGrp="1"/>
          </p:cNvSpPr>
          <p:nvPr>
            <p:ph idx="1"/>
          </p:nvPr>
        </p:nvSpPr>
        <p:spPr/>
        <p:txBody>
          <a:bodyPr/>
          <a:lstStyle/>
          <a:p>
            <a:pPr marL="0" indent="0">
              <a:buNone/>
            </a:pPr>
            <a:r>
              <a:rPr lang="en-US" dirty="0"/>
              <a:t>A review of literature demonstrates that there is a link between trauma it’s impact on our gut health.  Studies point to irritable bowel syndrome and changes to Neuropeptide </a:t>
            </a:r>
            <a:r>
              <a:rPr lang="en-US"/>
              <a:t>Y expression.</a:t>
            </a:r>
          </a:p>
        </p:txBody>
      </p:sp>
    </p:spTree>
    <p:extLst>
      <p:ext uri="{BB962C8B-B14F-4D97-AF65-F5344CB8AC3E}">
        <p14:creationId xmlns:p14="http://schemas.microsoft.com/office/powerpoint/2010/main" val="25097066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8E6F2-36AC-F346-A15C-BE79F06A9CA1}"/>
              </a:ext>
            </a:extLst>
          </p:cNvPr>
          <p:cNvSpPr>
            <a:spLocks noGrp="1"/>
          </p:cNvSpPr>
          <p:nvPr>
            <p:ph type="title"/>
          </p:nvPr>
        </p:nvSpPr>
        <p:spPr/>
        <p:txBody>
          <a:bodyPr>
            <a:noAutofit/>
          </a:bodyPr>
          <a:lstStyle/>
          <a:p>
            <a:pPr algn="ctr"/>
            <a:r>
              <a:rPr lang="en-US" sz="3600" dirty="0"/>
              <a:t>Adverse childhood experiences are associated with irritable bowel syndrome and gastrointestinal symptom severity</a:t>
            </a:r>
          </a:p>
        </p:txBody>
      </p:sp>
      <p:sp>
        <p:nvSpPr>
          <p:cNvPr id="3" name="Content Placeholder 2">
            <a:extLst>
              <a:ext uri="{FF2B5EF4-FFF2-40B4-BE49-F238E27FC236}">
                <a16:creationId xmlns:a16="http://schemas.microsoft.com/office/drawing/2014/main" id="{DC2AF904-B907-434C-A600-68787134AFB7}"/>
              </a:ext>
            </a:extLst>
          </p:cNvPr>
          <p:cNvSpPr>
            <a:spLocks noGrp="1"/>
          </p:cNvSpPr>
          <p:nvPr>
            <p:ph idx="1"/>
          </p:nvPr>
        </p:nvSpPr>
        <p:spPr>
          <a:xfrm>
            <a:off x="838200" y="1960108"/>
            <a:ext cx="10515600" cy="4351338"/>
          </a:xfrm>
        </p:spPr>
        <p:txBody>
          <a:bodyPr>
            <a:normAutofit/>
          </a:bodyPr>
          <a:lstStyle/>
          <a:p>
            <a:pPr marL="0" indent="0">
              <a:buNone/>
            </a:pPr>
            <a:r>
              <a:rPr lang="en-US" dirty="0"/>
              <a:t>“Early adverse life events (EALs) are associated with irritable bowel syndrome (IBS). Expo- sure to EALs as assessed by the Adverse Childhood Experiences (ACE) questionnaire is associated with greater disease prevalence, but ACE has not been studied in gastrointestinal disorders. Study aims were to: (i) Estimate the prevalence of EALs in the IBS patients using the ACE questionnaire; (ii) Determine correlations between ACE and Early Trauma Inventory Self Report-Short Form (ETI-SR) scores to confirm its validity in IBS; and (iii) Correlate ACE scores with IBS symptom severity”(</a:t>
            </a:r>
            <a:r>
              <a:rPr lang="en-US" dirty="0">
                <a:solidFill>
                  <a:srgbClr val="333333"/>
                </a:solidFill>
              </a:rPr>
              <a:t>Park, S. H., </a:t>
            </a:r>
            <a:r>
              <a:rPr lang="en-US" dirty="0" err="1">
                <a:solidFill>
                  <a:srgbClr val="333333"/>
                </a:solidFill>
              </a:rPr>
              <a:t>Videlock</a:t>
            </a:r>
            <a:r>
              <a:rPr lang="en-US" dirty="0">
                <a:solidFill>
                  <a:srgbClr val="333333"/>
                </a:solidFill>
              </a:rPr>
              <a:t>, E. J., </a:t>
            </a:r>
            <a:r>
              <a:rPr lang="en-US" dirty="0" err="1">
                <a:solidFill>
                  <a:srgbClr val="333333"/>
                </a:solidFill>
              </a:rPr>
              <a:t>Shih</a:t>
            </a:r>
            <a:r>
              <a:rPr lang="en-US" dirty="0">
                <a:solidFill>
                  <a:srgbClr val="333333"/>
                </a:solidFill>
              </a:rPr>
              <a:t>, W., </a:t>
            </a:r>
            <a:r>
              <a:rPr lang="en-US" dirty="0" err="1">
                <a:solidFill>
                  <a:srgbClr val="333333"/>
                </a:solidFill>
              </a:rPr>
              <a:t>Presson</a:t>
            </a:r>
            <a:r>
              <a:rPr lang="en-US" dirty="0">
                <a:solidFill>
                  <a:srgbClr val="333333"/>
                </a:solidFill>
              </a:rPr>
              <a:t>, A. P., Mayer, E. A., &amp; Chang, L., 2016)</a:t>
            </a:r>
            <a:endParaRPr lang="en-US" dirty="0"/>
          </a:p>
        </p:txBody>
      </p:sp>
    </p:spTree>
    <p:extLst>
      <p:ext uri="{BB962C8B-B14F-4D97-AF65-F5344CB8AC3E}">
        <p14:creationId xmlns:p14="http://schemas.microsoft.com/office/powerpoint/2010/main" val="18817516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16C8B-E876-2441-B911-AB86386CAFFE}"/>
              </a:ext>
            </a:extLst>
          </p:cNvPr>
          <p:cNvSpPr>
            <a:spLocks noGrp="1"/>
          </p:cNvSpPr>
          <p:nvPr>
            <p:ph type="title"/>
          </p:nvPr>
        </p:nvSpPr>
        <p:spPr/>
        <p:txBody>
          <a:bodyPr>
            <a:noAutofit/>
          </a:bodyPr>
          <a:lstStyle/>
          <a:p>
            <a:pPr algn="ctr"/>
            <a:r>
              <a:rPr lang="en-US" sz="2800" dirty="0"/>
              <a:t>Adverse childhood experiences are associated with irritable bowel syndrome and gastrointestinal symptom severity – Results of Study</a:t>
            </a:r>
          </a:p>
        </p:txBody>
      </p:sp>
      <p:sp>
        <p:nvSpPr>
          <p:cNvPr id="3" name="Content Placeholder 2">
            <a:extLst>
              <a:ext uri="{FF2B5EF4-FFF2-40B4-BE49-F238E27FC236}">
                <a16:creationId xmlns:a16="http://schemas.microsoft.com/office/drawing/2014/main" id="{0FB76020-6BD0-B644-8118-BC7E6C5D6811}"/>
              </a:ext>
            </a:extLst>
          </p:cNvPr>
          <p:cNvSpPr>
            <a:spLocks noGrp="1"/>
          </p:cNvSpPr>
          <p:nvPr>
            <p:ph idx="1"/>
          </p:nvPr>
        </p:nvSpPr>
        <p:spPr/>
        <p:txBody>
          <a:bodyPr>
            <a:normAutofit fontScale="85000" lnSpcReduction="20000"/>
          </a:bodyPr>
          <a:lstStyle/>
          <a:p>
            <a:r>
              <a:rPr lang="en-US" dirty="0"/>
              <a:t>Subjects included 148 Rome III positive IBS patients (73% women) and 154 Healthy Controls(</a:t>
            </a:r>
            <a:r>
              <a:rPr lang="en-US" dirty="0" err="1"/>
              <a:t>HCs</a:t>
            </a:r>
            <a:r>
              <a:rPr lang="en-US" dirty="0"/>
              <a:t>) (59% women). Compared to </a:t>
            </a:r>
            <a:r>
              <a:rPr lang="en-US" dirty="0" err="1"/>
              <a:t>HCs</a:t>
            </a:r>
            <a:r>
              <a:rPr lang="en-US" dirty="0"/>
              <a:t>, IBS patients were comprised of more women, had a lower body mass index (BMI), and had higher scores for Hospital Anxiety and Depression scale(HAD) anxiety and depression symptoms, and somatic symptom severity. For HAD anxiety, 75% of IBS patients and 100% of </a:t>
            </a:r>
            <a:r>
              <a:rPr lang="en-US" dirty="0" err="1"/>
              <a:t>HCs</a:t>
            </a:r>
            <a:r>
              <a:rPr lang="en-US" dirty="0"/>
              <a:t> were in the normal range (0–10), and for HAD depression, 96% of IBS patients and 99.4% of </a:t>
            </a:r>
            <a:r>
              <a:rPr lang="en-US" dirty="0" err="1"/>
              <a:t>HCs</a:t>
            </a:r>
            <a:r>
              <a:rPr lang="en-US" dirty="0"/>
              <a:t> were in the normal range (Park, et al., 2016).</a:t>
            </a:r>
          </a:p>
          <a:p>
            <a:r>
              <a:rPr lang="en-US" dirty="0"/>
              <a:t>In IBS, we found that a history of household mental illness, incarcerated household member and emotional abuse were notable predictors of IBS. The ACE questionnaire is a useful instrument to measure Early </a:t>
            </a:r>
            <a:r>
              <a:rPr lang="en-US"/>
              <a:t>Adverse Life Events</a:t>
            </a:r>
            <a:r>
              <a:rPr lang="en-US" dirty="0"/>
              <a:t>(EALs) in IBS based on its use in large studies, its ability to measure prevalence across different EAL domains, and its correlation with IBS symptom severity (Park, et al., 2016). </a:t>
            </a:r>
          </a:p>
          <a:p>
            <a:r>
              <a:rPr lang="en-US" dirty="0"/>
              <a:t>In Sum, when treating IBS and other bowel issues, therapy appears to be a good tool to aid recovery.  </a:t>
            </a:r>
          </a:p>
          <a:p>
            <a:endParaRPr lang="en-US" dirty="0"/>
          </a:p>
        </p:txBody>
      </p:sp>
    </p:spTree>
    <p:extLst>
      <p:ext uri="{BB962C8B-B14F-4D97-AF65-F5344CB8AC3E}">
        <p14:creationId xmlns:p14="http://schemas.microsoft.com/office/powerpoint/2010/main" val="25061819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87E79-66CA-E847-A962-50A4D5B93190}"/>
              </a:ext>
            </a:extLst>
          </p:cNvPr>
          <p:cNvSpPr>
            <a:spLocks noGrp="1"/>
          </p:cNvSpPr>
          <p:nvPr>
            <p:ph type="title"/>
          </p:nvPr>
        </p:nvSpPr>
        <p:spPr/>
        <p:txBody>
          <a:bodyPr/>
          <a:lstStyle/>
          <a:p>
            <a:pPr algn="ctr"/>
            <a:r>
              <a:rPr lang="en-US" dirty="0"/>
              <a:t>References</a:t>
            </a:r>
          </a:p>
        </p:txBody>
      </p:sp>
      <p:sp>
        <p:nvSpPr>
          <p:cNvPr id="3" name="Content Placeholder 2">
            <a:extLst>
              <a:ext uri="{FF2B5EF4-FFF2-40B4-BE49-F238E27FC236}">
                <a16:creationId xmlns:a16="http://schemas.microsoft.com/office/drawing/2014/main" id="{093958F4-6DE2-EA4B-8B60-75552EBDC993}"/>
              </a:ext>
            </a:extLst>
          </p:cNvPr>
          <p:cNvSpPr>
            <a:spLocks noGrp="1"/>
          </p:cNvSpPr>
          <p:nvPr>
            <p:ph idx="1"/>
          </p:nvPr>
        </p:nvSpPr>
        <p:spPr>
          <a:xfrm>
            <a:off x="565452" y="1808918"/>
            <a:ext cx="10515600" cy="4351338"/>
          </a:xfrm>
        </p:spPr>
        <p:txBody>
          <a:bodyPr>
            <a:noAutofit/>
          </a:bodyPr>
          <a:lstStyle/>
          <a:p>
            <a:pPr marL="0" indent="0">
              <a:buNone/>
            </a:pPr>
            <a:r>
              <a:rPr lang="en-US" sz="1800" dirty="0">
                <a:solidFill>
                  <a:srgbClr val="323232"/>
                </a:solidFill>
                <a:latin typeface="TimesNewRomanPSMT"/>
              </a:rPr>
              <a:t>Ackerman, C. (2018, April 27). What is Attachment Theory? </a:t>
            </a:r>
            <a:r>
              <a:rPr lang="en-US" sz="1800" dirty="0" err="1">
                <a:solidFill>
                  <a:srgbClr val="323232"/>
                </a:solidFill>
                <a:latin typeface="TimesNewRomanPSMT"/>
              </a:rPr>
              <a:t>Bowlby's</a:t>
            </a:r>
            <a:r>
              <a:rPr lang="en-US" sz="1800" dirty="0">
                <a:solidFill>
                  <a:srgbClr val="323232"/>
                </a:solidFill>
                <a:latin typeface="TimesNewRomanPSMT"/>
              </a:rPr>
              <a:t> 4 Stages Explained. Retrieved from https://</a:t>
            </a:r>
            <a:r>
              <a:rPr lang="en-US" sz="1800" dirty="0" err="1">
                <a:solidFill>
                  <a:srgbClr val="323232"/>
                </a:solidFill>
                <a:latin typeface="TimesNewRomanPSMT"/>
              </a:rPr>
              <a:t>positivepsyhology.com</a:t>
            </a:r>
            <a:r>
              <a:rPr lang="en-US" sz="1800" dirty="0">
                <a:solidFill>
                  <a:srgbClr val="323232"/>
                </a:solidFill>
                <a:latin typeface="TimesNewRomanPSMT"/>
              </a:rPr>
              <a:t>/attachment-theory/Specific quote came from: Williams, L., &amp; Haley, E. (2017). Before the five stages were the FOUR stages of grief. Retrieved from https://</a:t>
            </a:r>
            <a:r>
              <a:rPr lang="en-US" sz="1800" dirty="0" err="1">
                <a:solidFill>
                  <a:srgbClr val="323232"/>
                </a:solidFill>
                <a:latin typeface="TimesNewRomanPSMT"/>
              </a:rPr>
              <a:t>whatsyourgrief.com</a:t>
            </a:r>
            <a:r>
              <a:rPr lang="en-US" sz="1800" dirty="0">
                <a:solidFill>
                  <a:srgbClr val="323232"/>
                </a:solidFill>
                <a:latin typeface="TimesNewRomanPSMT"/>
              </a:rPr>
              <a:t>/bowlby-four-stages-of-grief/</a:t>
            </a:r>
            <a:endParaRPr lang="en-US" sz="1800" dirty="0">
              <a:solidFill>
                <a:srgbClr val="323232"/>
              </a:solidFill>
            </a:endParaRPr>
          </a:p>
          <a:p>
            <a:pPr marL="0" indent="0">
              <a:buNone/>
            </a:pPr>
            <a:r>
              <a:rPr lang="en-US" sz="1800" dirty="0" err="1">
                <a:solidFill>
                  <a:srgbClr val="323232"/>
                </a:solidFill>
              </a:rPr>
              <a:t>Albaugh</a:t>
            </a:r>
            <a:r>
              <a:rPr lang="en-US" sz="1800" dirty="0">
                <a:solidFill>
                  <a:srgbClr val="323232"/>
                </a:solidFill>
              </a:rPr>
              <a:t>, M. (2013). </a:t>
            </a:r>
            <a:r>
              <a:rPr lang="en-US" sz="1800" i="1" dirty="0">
                <a:solidFill>
                  <a:srgbClr val="323232"/>
                </a:solidFill>
              </a:rPr>
              <a:t>Attachment Workshop</a:t>
            </a:r>
            <a:r>
              <a:rPr lang="en-US" sz="1800" i="0" dirty="0">
                <a:solidFill>
                  <a:srgbClr val="323232"/>
                </a:solidFill>
              </a:rPr>
              <a:t>. Lecture presented in Perseus House, Erie.</a:t>
            </a:r>
          </a:p>
          <a:p>
            <a:pPr marL="0" indent="0">
              <a:buNone/>
            </a:pPr>
            <a:r>
              <a:rPr lang="en-US" sz="1800" dirty="0" err="1">
                <a:solidFill>
                  <a:srgbClr val="323232"/>
                </a:solidFill>
                <a:latin typeface="TimesNewRomanPSMT"/>
              </a:rPr>
              <a:t>Ambeskovic</a:t>
            </a:r>
            <a:r>
              <a:rPr lang="en-US" sz="1800" dirty="0">
                <a:solidFill>
                  <a:srgbClr val="323232"/>
                </a:solidFill>
                <a:latin typeface="TimesNewRomanPSMT"/>
              </a:rPr>
              <a:t>, M., </a:t>
            </a:r>
            <a:r>
              <a:rPr lang="en-US" sz="1800" dirty="0" err="1">
                <a:solidFill>
                  <a:srgbClr val="323232"/>
                </a:solidFill>
                <a:latin typeface="TimesNewRomanPSMT"/>
              </a:rPr>
              <a:t>Babenko</a:t>
            </a:r>
            <a:r>
              <a:rPr lang="en-US" sz="1800" dirty="0">
                <a:solidFill>
                  <a:srgbClr val="323232"/>
                </a:solidFill>
                <a:latin typeface="TimesNewRomanPSMT"/>
              </a:rPr>
              <a:t>, O., </a:t>
            </a:r>
            <a:r>
              <a:rPr lang="en-US" sz="1800" dirty="0" err="1">
                <a:solidFill>
                  <a:srgbClr val="323232"/>
                </a:solidFill>
                <a:latin typeface="TimesNewRomanPSMT"/>
              </a:rPr>
              <a:t>Ilnytskyy</a:t>
            </a:r>
            <a:r>
              <a:rPr lang="en-US" sz="1800" dirty="0">
                <a:solidFill>
                  <a:srgbClr val="323232"/>
                </a:solidFill>
                <a:latin typeface="TimesNewRomanPSMT"/>
              </a:rPr>
              <a:t>, T., </a:t>
            </a:r>
            <a:r>
              <a:rPr lang="en-US" sz="1800" dirty="0" err="1">
                <a:solidFill>
                  <a:srgbClr val="323232"/>
                </a:solidFill>
                <a:latin typeface="TimesNewRomanPSMT"/>
              </a:rPr>
              <a:t>Kovalchuk</a:t>
            </a:r>
            <a:r>
              <a:rPr lang="en-US" sz="1800" dirty="0">
                <a:solidFill>
                  <a:srgbClr val="323232"/>
                </a:solidFill>
                <a:latin typeface="TimesNewRomanPSMT"/>
              </a:rPr>
              <a:t>, I., </a:t>
            </a:r>
            <a:r>
              <a:rPr lang="en-US" sz="1800" dirty="0" err="1">
                <a:solidFill>
                  <a:srgbClr val="323232"/>
                </a:solidFill>
                <a:latin typeface="TimesNewRomanPSMT"/>
              </a:rPr>
              <a:t>Kolb</a:t>
            </a:r>
            <a:r>
              <a:rPr lang="en-US" sz="1800" dirty="0">
                <a:solidFill>
                  <a:srgbClr val="323232"/>
                </a:solidFill>
                <a:latin typeface="TimesNewRomanPSMT"/>
              </a:rPr>
              <a:t>, B., &amp; Metz, G. (2019). Supplemental Information 2: NCBI genome database accession information (PDF file). </a:t>
            </a:r>
            <a:r>
              <a:rPr lang="en-US" sz="1800" i="1" dirty="0">
                <a:solidFill>
                  <a:srgbClr val="323232"/>
                </a:solidFill>
                <a:latin typeface="TimesNewRomanPS-ItalicMT"/>
              </a:rPr>
              <a:t>Nature,</a:t>
            </a:r>
            <a:r>
              <a:rPr lang="en-US" sz="1800" i="0" dirty="0">
                <a:solidFill>
                  <a:srgbClr val="323232"/>
                </a:solidFill>
                <a:latin typeface="TimesNewRomanPSMT"/>
              </a:rPr>
              <a:t> </a:t>
            </a:r>
            <a:r>
              <a:rPr lang="en-US" sz="1800" i="1" dirty="0">
                <a:solidFill>
                  <a:srgbClr val="323232"/>
                </a:solidFill>
                <a:latin typeface="TimesNewRomanPS-ItalicMT"/>
              </a:rPr>
              <a:t>9</a:t>
            </a:r>
            <a:r>
              <a:rPr lang="en-US" sz="1800" i="0" dirty="0">
                <a:solidFill>
                  <a:srgbClr val="323232"/>
                </a:solidFill>
                <a:latin typeface="TimesNewRomanPSMT"/>
              </a:rPr>
              <a:t>(6389). </a:t>
            </a:r>
            <a:r>
              <a:rPr lang="en-US" sz="1800" i="0" dirty="0" err="1">
                <a:solidFill>
                  <a:srgbClr val="323232"/>
                </a:solidFill>
                <a:latin typeface="TimesNewRomanPSMT"/>
              </a:rPr>
              <a:t>doi:10.7717</a:t>
            </a:r>
            <a:r>
              <a:rPr lang="en-US" sz="1800" i="0" dirty="0">
                <a:solidFill>
                  <a:srgbClr val="323232"/>
                </a:solidFill>
                <a:latin typeface="TimesNewRomanPSMT"/>
              </a:rPr>
              <a:t>/</a:t>
            </a:r>
            <a:r>
              <a:rPr lang="en-US" sz="1800" i="0" dirty="0" err="1">
                <a:solidFill>
                  <a:srgbClr val="323232"/>
                </a:solidFill>
                <a:latin typeface="TimesNewRomanPSMT"/>
              </a:rPr>
              <a:t>peerj.6447</a:t>
            </a:r>
            <a:r>
              <a:rPr lang="en-US" sz="1800" i="0" dirty="0">
                <a:solidFill>
                  <a:srgbClr val="323232"/>
                </a:solidFill>
                <a:latin typeface="TimesNewRomanPSMT"/>
              </a:rPr>
              <a:t>/</a:t>
            </a:r>
            <a:r>
              <a:rPr lang="en-US" sz="1800" i="0" dirty="0" err="1">
                <a:solidFill>
                  <a:srgbClr val="323232"/>
                </a:solidFill>
                <a:latin typeface="TimesNewRomanPSMT"/>
              </a:rPr>
              <a:t>supp-2</a:t>
            </a:r>
            <a:endParaRPr lang="en-US" sz="1800" dirty="0">
              <a:solidFill>
                <a:srgbClr val="323232"/>
              </a:solidFill>
            </a:endParaRPr>
          </a:p>
          <a:p>
            <a:pPr marL="0" indent="0">
              <a:buNone/>
            </a:pPr>
            <a:r>
              <a:rPr lang="en-US" sz="1800" dirty="0">
                <a:solidFill>
                  <a:srgbClr val="323232"/>
                </a:solidFill>
              </a:rPr>
              <a:t>Centers for Disease Control and Prevention (CDC). (2018, June 26). Retrieved June 19, 2019, from </a:t>
            </a:r>
            <a:r>
              <a:rPr lang="en-US" sz="1800" dirty="0">
                <a:solidFill>
                  <a:srgbClr val="323232"/>
                </a:solidFill>
                <a:hlinkClick r:id="rId2"/>
              </a:rPr>
              <a:t>https://m.youtube.com/watch?v=d-SSwYTe8TY</a:t>
            </a:r>
            <a:endParaRPr lang="en-US" sz="1800" dirty="0">
              <a:solidFill>
                <a:srgbClr val="323232"/>
              </a:solidFill>
            </a:endParaRPr>
          </a:p>
          <a:p>
            <a:pPr marL="0" indent="0">
              <a:buNone/>
            </a:pPr>
            <a:r>
              <a:rPr lang="en-US" sz="1800" dirty="0">
                <a:solidFill>
                  <a:srgbClr val="323232"/>
                </a:solidFill>
              </a:rPr>
              <a:t>About the CDC-Kaiser ACE Study |Violence Prevention|Injury Center|CDC. (n.d.). Retrieved June 19, 2019, from https://www.cdc.gov/</a:t>
            </a:r>
            <a:r>
              <a:rPr lang="en-US" sz="1800" dirty="0" err="1">
                <a:solidFill>
                  <a:srgbClr val="323232"/>
                </a:solidFill>
              </a:rPr>
              <a:t>violenceprevention</a:t>
            </a:r>
            <a:r>
              <a:rPr lang="en-US" sz="1800" dirty="0">
                <a:solidFill>
                  <a:srgbClr val="323232"/>
                </a:solidFill>
              </a:rPr>
              <a:t>/</a:t>
            </a:r>
            <a:r>
              <a:rPr lang="en-US" sz="1800" dirty="0" err="1">
                <a:solidFill>
                  <a:srgbClr val="323232"/>
                </a:solidFill>
              </a:rPr>
              <a:t>childabuseandneglect</a:t>
            </a:r>
            <a:r>
              <a:rPr lang="en-US" sz="1800" dirty="0">
                <a:solidFill>
                  <a:srgbClr val="323232"/>
                </a:solidFill>
              </a:rPr>
              <a:t>/</a:t>
            </a:r>
            <a:r>
              <a:rPr lang="en-US" sz="1800" dirty="0" err="1">
                <a:solidFill>
                  <a:srgbClr val="323232"/>
                </a:solidFill>
              </a:rPr>
              <a:t>acestudy</a:t>
            </a:r>
            <a:r>
              <a:rPr lang="en-US" sz="1800" dirty="0">
                <a:solidFill>
                  <a:srgbClr val="323232"/>
                </a:solidFill>
              </a:rPr>
              <a:t>/about.html</a:t>
            </a:r>
            <a:endParaRPr lang="en-US" sz="1800" dirty="0">
              <a:solidFill>
                <a:srgbClr val="333333"/>
              </a:solidFill>
            </a:endParaRPr>
          </a:p>
          <a:p>
            <a:pPr marL="0" indent="0">
              <a:buNone/>
            </a:pPr>
            <a:r>
              <a:rPr lang="en-US" sz="1800" dirty="0">
                <a:solidFill>
                  <a:srgbClr val="333333"/>
                </a:solidFill>
              </a:rPr>
              <a:t>Cognitive Neuroscience Society. (2018, March 26). Prenatal stress changes brain connectivity in-utero: New findings from developmental cognitive neuroscience. </a:t>
            </a:r>
            <a:r>
              <a:rPr lang="en-US" sz="1800" i="1" dirty="0">
                <a:solidFill>
                  <a:srgbClr val="333333"/>
                </a:solidFill>
              </a:rPr>
              <a:t>ScienceDaily</a:t>
            </a:r>
            <a:r>
              <a:rPr lang="en-US" sz="1800" i="0" dirty="0">
                <a:solidFill>
                  <a:srgbClr val="333333"/>
                </a:solidFill>
              </a:rPr>
              <a:t>. Retrieved June 17, 2019 from </a:t>
            </a:r>
            <a:r>
              <a:rPr lang="en-US" sz="1800" i="0" dirty="0" err="1">
                <a:solidFill>
                  <a:srgbClr val="333333"/>
                </a:solidFill>
                <a:hlinkClick r:id="rId3"/>
              </a:rPr>
              <a:t>www.sciencedaily.com</a:t>
            </a:r>
            <a:r>
              <a:rPr lang="en-US" sz="1800" i="0" dirty="0">
                <a:solidFill>
                  <a:srgbClr val="333333"/>
                </a:solidFill>
                <a:hlinkClick r:id="rId3"/>
              </a:rPr>
              <a:t>/releases/2018/03/</a:t>
            </a:r>
            <a:r>
              <a:rPr lang="en-US" sz="1800" i="0" dirty="0" err="1">
                <a:solidFill>
                  <a:srgbClr val="333333"/>
                </a:solidFill>
                <a:hlinkClick r:id="rId3"/>
              </a:rPr>
              <a:t>180326110123.htm</a:t>
            </a:r>
            <a:endParaRPr lang="en-US" sz="1800" i="0" dirty="0">
              <a:solidFill>
                <a:srgbClr val="333333"/>
              </a:solidFill>
            </a:endParaRPr>
          </a:p>
          <a:p>
            <a:pPr marL="0" indent="0">
              <a:buNone/>
            </a:pPr>
            <a:r>
              <a:rPr lang="en-US" sz="1800" dirty="0">
                <a:solidFill>
                  <a:srgbClr val="333333"/>
                </a:solidFill>
              </a:rPr>
              <a:t>Complex Trauma in Children and Adolescents. (2019). National Child Traumatic Stress Network. www.NCTSNet.org</a:t>
            </a:r>
          </a:p>
          <a:p>
            <a:pPr marL="0" indent="0">
              <a:buNone/>
            </a:pPr>
            <a:endParaRPr lang="en-US" sz="1800" dirty="0"/>
          </a:p>
        </p:txBody>
      </p:sp>
    </p:spTree>
    <p:extLst>
      <p:ext uri="{BB962C8B-B14F-4D97-AF65-F5344CB8AC3E}">
        <p14:creationId xmlns:p14="http://schemas.microsoft.com/office/powerpoint/2010/main" val="42467665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52E08-8905-534D-A0BE-572F5E5E2F53}"/>
              </a:ext>
            </a:extLst>
          </p:cNvPr>
          <p:cNvSpPr>
            <a:spLocks noGrp="1"/>
          </p:cNvSpPr>
          <p:nvPr>
            <p:ph type="title"/>
          </p:nvPr>
        </p:nvSpPr>
        <p:spPr/>
        <p:txBody>
          <a:bodyPr/>
          <a:lstStyle/>
          <a:p>
            <a:pPr algn="ctr"/>
            <a:r>
              <a:rPr lang="en-US" dirty="0"/>
              <a:t>References </a:t>
            </a:r>
          </a:p>
        </p:txBody>
      </p:sp>
      <p:sp>
        <p:nvSpPr>
          <p:cNvPr id="3" name="Content Placeholder 2">
            <a:extLst>
              <a:ext uri="{FF2B5EF4-FFF2-40B4-BE49-F238E27FC236}">
                <a16:creationId xmlns:a16="http://schemas.microsoft.com/office/drawing/2014/main" id="{C743AF12-C705-DD42-BA58-BA42B936928B}"/>
              </a:ext>
            </a:extLst>
          </p:cNvPr>
          <p:cNvSpPr>
            <a:spLocks noGrp="1"/>
          </p:cNvSpPr>
          <p:nvPr>
            <p:ph idx="1"/>
          </p:nvPr>
        </p:nvSpPr>
        <p:spPr>
          <a:xfrm>
            <a:off x="572709" y="1253331"/>
            <a:ext cx="10515600" cy="4351338"/>
          </a:xfrm>
        </p:spPr>
        <p:txBody>
          <a:bodyPr>
            <a:noAutofit/>
          </a:bodyPr>
          <a:lstStyle/>
          <a:p>
            <a:pPr marL="0" indent="0">
              <a:buNone/>
            </a:pPr>
            <a:r>
              <a:rPr lang="en-US" sz="1800" dirty="0">
                <a:solidFill>
                  <a:srgbClr val="323232"/>
                </a:solidFill>
                <a:latin typeface="TimesNewRomanPSMT"/>
              </a:rPr>
              <a:t>Henriques, M. (2019, March 26). Future - Can the legacy of trauma be passed down the generations? Retrieved from </a:t>
            </a:r>
            <a:r>
              <a:rPr lang="en-US" sz="1800" dirty="0">
                <a:solidFill>
                  <a:srgbClr val="323232"/>
                </a:solidFill>
                <a:latin typeface="TimesNewRomanPSMT"/>
                <a:hlinkClick r:id="rId2"/>
              </a:rPr>
              <a:t>http://</a:t>
            </a:r>
            <a:r>
              <a:rPr lang="en-US" sz="1800" dirty="0" err="1">
                <a:solidFill>
                  <a:srgbClr val="323232"/>
                </a:solidFill>
                <a:latin typeface="TimesNewRomanPSMT"/>
                <a:hlinkClick r:id="rId2"/>
              </a:rPr>
              <a:t>www.bbc.com</a:t>
            </a:r>
            <a:r>
              <a:rPr lang="en-US" sz="1800" dirty="0">
                <a:solidFill>
                  <a:srgbClr val="323232"/>
                </a:solidFill>
                <a:latin typeface="TimesNewRomanPSMT"/>
                <a:hlinkClick r:id="rId2"/>
              </a:rPr>
              <a:t>/future/story/20190326-what-is-epigenetics</a:t>
            </a:r>
            <a:endParaRPr lang="en-US" sz="1800" dirty="0">
              <a:solidFill>
                <a:srgbClr val="333333"/>
              </a:solidFill>
            </a:endParaRPr>
          </a:p>
          <a:p>
            <a:pPr marL="0" indent="0">
              <a:buNone/>
            </a:pPr>
            <a:r>
              <a:rPr lang="en-US" sz="1800" dirty="0" err="1">
                <a:solidFill>
                  <a:srgbClr val="333333"/>
                </a:solidFill>
              </a:rPr>
              <a:t>Korja</a:t>
            </a:r>
            <a:r>
              <a:rPr lang="en-US" sz="1800" dirty="0">
                <a:solidFill>
                  <a:srgbClr val="333333"/>
                </a:solidFill>
              </a:rPr>
              <a:t>, R., </a:t>
            </a:r>
            <a:r>
              <a:rPr lang="en-US" sz="1800" dirty="0" err="1">
                <a:solidFill>
                  <a:srgbClr val="333333"/>
                </a:solidFill>
              </a:rPr>
              <a:t>Nolvi</a:t>
            </a:r>
            <a:r>
              <a:rPr lang="en-US" sz="1800" dirty="0">
                <a:solidFill>
                  <a:srgbClr val="333333"/>
                </a:solidFill>
              </a:rPr>
              <a:t>, S., Grant, K., McMahon, C., &amp; Grant, K. A. (2017). The Relations Between Maternal Prenatal Anxiety or Stress and Child’s Early Negative Reactivity or Self-Regulation: A Systematic Review. </a:t>
            </a:r>
            <a:r>
              <a:rPr lang="en-US" sz="1800" i="1" dirty="0">
                <a:solidFill>
                  <a:srgbClr val="333333"/>
                </a:solidFill>
              </a:rPr>
              <a:t>Child Psychiatry &amp; Human Development</a:t>
            </a:r>
            <a:r>
              <a:rPr lang="en-US" sz="1800" i="0" dirty="0">
                <a:solidFill>
                  <a:srgbClr val="333333"/>
                </a:solidFill>
              </a:rPr>
              <a:t>, </a:t>
            </a:r>
            <a:r>
              <a:rPr lang="en-US" sz="1800" i="1" dirty="0">
                <a:solidFill>
                  <a:srgbClr val="333333"/>
                </a:solidFill>
              </a:rPr>
              <a:t>48</a:t>
            </a:r>
            <a:r>
              <a:rPr lang="en-US" sz="1800" i="0" dirty="0">
                <a:solidFill>
                  <a:srgbClr val="333333"/>
                </a:solidFill>
              </a:rPr>
              <a:t>(6), 851–869. </a:t>
            </a:r>
            <a:r>
              <a:rPr lang="en-US" sz="1800" i="0" dirty="0">
                <a:solidFill>
                  <a:srgbClr val="333333"/>
                </a:solidFill>
                <a:hlinkClick r:id="rId3"/>
              </a:rPr>
              <a:t>https://</a:t>
            </a:r>
            <a:r>
              <a:rPr lang="en-US" sz="1800" i="0" dirty="0" err="1">
                <a:solidFill>
                  <a:srgbClr val="333333"/>
                </a:solidFill>
                <a:hlinkClick r:id="rId3"/>
              </a:rPr>
              <a:t>doi.org</a:t>
            </a:r>
            <a:r>
              <a:rPr lang="en-US" sz="1800" i="0" dirty="0">
                <a:solidFill>
                  <a:srgbClr val="333333"/>
                </a:solidFill>
                <a:hlinkClick r:id="rId3"/>
              </a:rPr>
              <a:t>/10.1007/s10578-017-0709-0</a:t>
            </a:r>
            <a:endParaRPr lang="en-US" sz="1800" i="0" dirty="0">
              <a:solidFill>
                <a:srgbClr val="333333"/>
              </a:solidFill>
            </a:endParaRPr>
          </a:p>
          <a:p>
            <a:pPr marL="0" indent="0">
              <a:buNone/>
            </a:pPr>
            <a:r>
              <a:rPr lang="en-US" sz="1800" dirty="0" err="1">
                <a:solidFill>
                  <a:srgbClr val="333333"/>
                </a:solidFill>
              </a:rPr>
              <a:t>Karatekin</a:t>
            </a:r>
            <a:r>
              <a:rPr lang="en-US" sz="1800" dirty="0">
                <a:solidFill>
                  <a:srgbClr val="333333"/>
                </a:solidFill>
              </a:rPr>
              <a:t>, C. (2018). Adverse Childhood Experiences (ACEs), Stress and Mental Health in College Students. </a:t>
            </a:r>
            <a:r>
              <a:rPr lang="en-US" sz="1800" i="1" dirty="0">
                <a:solidFill>
                  <a:srgbClr val="333333"/>
                </a:solidFill>
              </a:rPr>
              <a:t>Stress &amp; Health: Journal of the International Society for the Investigation of Stress</a:t>
            </a:r>
            <a:r>
              <a:rPr lang="en-US" sz="1800" i="0" dirty="0">
                <a:solidFill>
                  <a:srgbClr val="333333"/>
                </a:solidFill>
              </a:rPr>
              <a:t>, </a:t>
            </a:r>
            <a:r>
              <a:rPr lang="en-US" sz="1800" i="1" dirty="0">
                <a:solidFill>
                  <a:srgbClr val="333333"/>
                </a:solidFill>
              </a:rPr>
              <a:t>34</a:t>
            </a:r>
            <a:r>
              <a:rPr lang="en-US" sz="1800" i="0" dirty="0">
                <a:solidFill>
                  <a:srgbClr val="333333"/>
                </a:solidFill>
              </a:rPr>
              <a:t>(1), 36–45. </a:t>
            </a:r>
            <a:r>
              <a:rPr lang="en-US" sz="1800" i="0" dirty="0">
                <a:solidFill>
                  <a:srgbClr val="333333"/>
                </a:solidFill>
                <a:hlinkClick r:id="rId4"/>
              </a:rPr>
              <a:t>https://</a:t>
            </a:r>
            <a:r>
              <a:rPr lang="en-US" sz="1800" i="0" dirty="0" err="1">
                <a:solidFill>
                  <a:srgbClr val="333333"/>
                </a:solidFill>
                <a:hlinkClick r:id="rId4"/>
              </a:rPr>
              <a:t>doi.org</a:t>
            </a:r>
            <a:r>
              <a:rPr lang="en-US" sz="1800" i="0" dirty="0">
                <a:solidFill>
                  <a:srgbClr val="333333"/>
                </a:solidFill>
                <a:hlinkClick r:id="rId4"/>
              </a:rPr>
              <a:t>/10.1002/</a:t>
            </a:r>
            <a:r>
              <a:rPr lang="en-US" sz="1800" i="0" dirty="0" err="1">
                <a:solidFill>
                  <a:srgbClr val="333333"/>
                </a:solidFill>
                <a:hlinkClick r:id="rId4"/>
              </a:rPr>
              <a:t>smi.2761</a:t>
            </a:r>
            <a:endParaRPr lang="en-US" sz="1800" i="0" dirty="0">
              <a:solidFill>
                <a:srgbClr val="333333"/>
              </a:solidFill>
            </a:endParaRPr>
          </a:p>
          <a:p>
            <a:pPr marL="0" indent="0">
              <a:buNone/>
            </a:pPr>
            <a:r>
              <a:rPr lang="en-US" sz="1800" dirty="0">
                <a:solidFill>
                  <a:srgbClr val="333333"/>
                </a:solidFill>
                <a:latin typeface="Helvetica" pitchFamily="2" charset="0"/>
              </a:rPr>
              <a:t>Park, S. H., </a:t>
            </a:r>
            <a:r>
              <a:rPr lang="en-US" sz="1800" dirty="0" err="1">
                <a:solidFill>
                  <a:srgbClr val="333333"/>
                </a:solidFill>
                <a:latin typeface="Helvetica" pitchFamily="2" charset="0"/>
              </a:rPr>
              <a:t>Videlock</a:t>
            </a:r>
            <a:r>
              <a:rPr lang="en-US" sz="1800" dirty="0">
                <a:solidFill>
                  <a:srgbClr val="333333"/>
                </a:solidFill>
                <a:latin typeface="Helvetica" pitchFamily="2" charset="0"/>
              </a:rPr>
              <a:t>, E. J., </a:t>
            </a:r>
            <a:r>
              <a:rPr lang="en-US" sz="1800" dirty="0" err="1">
                <a:solidFill>
                  <a:srgbClr val="333333"/>
                </a:solidFill>
                <a:latin typeface="Helvetica" pitchFamily="2" charset="0"/>
              </a:rPr>
              <a:t>Shih</a:t>
            </a:r>
            <a:r>
              <a:rPr lang="en-US" sz="1800" dirty="0">
                <a:solidFill>
                  <a:srgbClr val="333333"/>
                </a:solidFill>
                <a:latin typeface="Helvetica" pitchFamily="2" charset="0"/>
              </a:rPr>
              <a:t>, W., </a:t>
            </a:r>
            <a:r>
              <a:rPr lang="en-US" sz="1800" dirty="0" err="1">
                <a:solidFill>
                  <a:srgbClr val="333333"/>
                </a:solidFill>
                <a:latin typeface="Helvetica" pitchFamily="2" charset="0"/>
              </a:rPr>
              <a:t>Presson</a:t>
            </a:r>
            <a:r>
              <a:rPr lang="en-US" sz="1800" dirty="0">
                <a:solidFill>
                  <a:srgbClr val="333333"/>
                </a:solidFill>
                <a:latin typeface="Helvetica" pitchFamily="2" charset="0"/>
              </a:rPr>
              <a:t>, A. P., Mayer, E. A., &amp; Chang, L. (2016). Adverse childhood experiences are associated with irritable bowel syndrome and gastrointestinal symptom severity. </a:t>
            </a:r>
            <a:r>
              <a:rPr lang="en-US" sz="1800" i="1" dirty="0" err="1">
                <a:solidFill>
                  <a:srgbClr val="333333"/>
                </a:solidFill>
                <a:latin typeface="Helvetica-Oblique"/>
              </a:rPr>
              <a:t>Neurogastroenterology</a:t>
            </a:r>
            <a:r>
              <a:rPr lang="en-US" sz="1800" i="1" dirty="0">
                <a:solidFill>
                  <a:srgbClr val="333333"/>
                </a:solidFill>
                <a:latin typeface="Helvetica-Oblique"/>
              </a:rPr>
              <a:t> &amp; Motility</a:t>
            </a:r>
            <a:r>
              <a:rPr lang="en-US" sz="1800" i="0" dirty="0">
                <a:solidFill>
                  <a:srgbClr val="333333"/>
                </a:solidFill>
                <a:latin typeface="Helvetica" pitchFamily="2" charset="0"/>
              </a:rPr>
              <a:t>, </a:t>
            </a:r>
            <a:r>
              <a:rPr lang="en-US" sz="1800" i="1" dirty="0">
                <a:solidFill>
                  <a:srgbClr val="333333"/>
                </a:solidFill>
                <a:latin typeface="Helvetica-Oblique"/>
              </a:rPr>
              <a:t>28</a:t>
            </a:r>
            <a:r>
              <a:rPr lang="en-US" sz="1800" i="0" dirty="0">
                <a:solidFill>
                  <a:srgbClr val="333333"/>
                </a:solidFill>
                <a:latin typeface="Helvetica" pitchFamily="2" charset="0"/>
              </a:rPr>
              <a:t>(8), 1252–1260. https://</a:t>
            </a:r>
            <a:r>
              <a:rPr lang="en-US" sz="1800" i="0" dirty="0" err="1">
                <a:solidFill>
                  <a:srgbClr val="333333"/>
                </a:solidFill>
                <a:latin typeface="Helvetica" pitchFamily="2" charset="0"/>
              </a:rPr>
              <a:t>doi.org</a:t>
            </a:r>
            <a:r>
              <a:rPr lang="en-US" sz="1800" i="0" dirty="0">
                <a:solidFill>
                  <a:srgbClr val="333333"/>
                </a:solidFill>
                <a:latin typeface="Helvetica" pitchFamily="2" charset="0"/>
              </a:rPr>
              <a:t>/10.1111/</a:t>
            </a:r>
            <a:r>
              <a:rPr lang="en-US" sz="1800" i="0" dirty="0" err="1">
                <a:solidFill>
                  <a:srgbClr val="333333"/>
                </a:solidFill>
                <a:latin typeface="Helvetica" pitchFamily="2" charset="0"/>
              </a:rPr>
              <a:t>nmo.12826</a:t>
            </a:r>
            <a:endParaRPr lang="en-US" sz="1800" i="0" dirty="0">
              <a:solidFill>
                <a:srgbClr val="333333"/>
              </a:solidFill>
            </a:endParaRPr>
          </a:p>
          <a:p>
            <a:pPr marL="0" indent="0">
              <a:buNone/>
            </a:pPr>
            <a:endParaRPr lang="en-US" sz="1800" dirty="0"/>
          </a:p>
        </p:txBody>
      </p:sp>
    </p:spTree>
    <p:extLst>
      <p:ext uri="{BB962C8B-B14F-4D97-AF65-F5344CB8AC3E}">
        <p14:creationId xmlns:p14="http://schemas.microsoft.com/office/powerpoint/2010/main" val="24094557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6FB48-4571-944C-B5CD-94EF4D64A86E}"/>
              </a:ext>
            </a:extLst>
          </p:cNvPr>
          <p:cNvSpPr>
            <a:spLocks noGrp="1"/>
          </p:cNvSpPr>
          <p:nvPr>
            <p:ph type="title"/>
          </p:nvPr>
        </p:nvSpPr>
        <p:spPr/>
        <p:txBody>
          <a:bodyPr/>
          <a:lstStyle/>
          <a:p>
            <a:pPr algn="ctr"/>
            <a:r>
              <a:rPr lang="en-US" dirty="0"/>
              <a:t>References </a:t>
            </a:r>
          </a:p>
        </p:txBody>
      </p:sp>
      <p:sp>
        <p:nvSpPr>
          <p:cNvPr id="3" name="Content Placeholder 2">
            <a:extLst>
              <a:ext uri="{FF2B5EF4-FFF2-40B4-BE49-F238E27FC236}">
                <a16:creationId xmlns:a16="http://schemas.microsoft.com/office/drawing/2014/main" id="{1F459E7E-1A19-3146-93C2-D18A41A65342}"/>
              </a:ext>
            </a:extLst>
          </p:cNvPr>
          <p:cNvSpPr>
            <a:spLocks noGrp="1"/>
          </p:cNvSpPr>
          <p:nvPr>
            <p:ph idx="1"/>
          </p:nvPr>
        </p:nvSpPr>
        <p:spPr/>
        <p:txBody>
          <a:bodyPr>
            <a:normAutofit/>
          </a:bodyPr>
          <a:lstStyle/>
          <a:p>
            <a:pPr marL="0" indent="0">
              <a:buNone/>
            </a:pPr>
            <a:r>
              <a:rPr lang="en-US" sz="1800" dirty="0">
                <a:solidFill>
                  <a:srgbClr val="333333"/>
                </a:solidFill>
              </a:rPr>
              <a:t>Reuben, A., Moffitt, T. E., Caspi, A., </a:t>
            </a:r>
            <a:r>
              <a:rPr lang="en-US" sz="1800" dirty="0" err="1">
                <a:solidFill>
                  <a:srgbClr val="333333"/>
                </a:solidFill>
              </a:rPr>
              <a:t>Belsky</a:t>
            </a:r>
            <a:r>
              <a:rPr lang="en-US" sz="1800" dirty="0">
                <a:solidFill>
                  <a:srgbClr val="333333"/>
                </a:solidFill>
              </a:rPr>
              <a:t>, D. W., Harrington, H., Schroeder, F., … </a:t>
            </a:r>
            <a:r>
              <a:rPr lang="en-US" sz="1800" dirty="0" err="1">
                <a:solidFill>
                  <a:srgbClr val="333333"/>
                </a:solidFill>
              </a:rPr>
              <a:t>Danese</a:t>
            </a:r>
            <a:r>
              <a:rPr lang="en-US" sz="1800" dirty="0">
                <a:solidFill>
                  <a:srgbClr val="333333"/>
                </a:solidFill>
              </a:rPr>
              <a:t>, A. (2016). Lest we forget: comparing retrospective and prospective assessments of adverse childhood experiences in the prediction of adult health. </a:t>
            </a:r>
            <a:r>
              <a:rPr lang="en-US" sz="1800" i="1" dirty="0">
                <a:solidFill>
                  <a:srgbClr val="333333"/>
                </a:solidFill>
              </a:rPr>
              <a:t>Journal of Child Psychology &amp; Psychiatry</a:t>
            </a:r>
            <a:r>
              <a:rPr lang="en-US" sz="1800" i="0" dirty="0">
                <a:solidFill>
                  <a:srgbClr val="333333"/>
                </a:solidFill>
              </a:rPr>
              <a:t>, </a:t>
            </a:r>
            <a:r>
              <a:rPr lang="en-US" sz="1800" i="1" dirty="0">
                <a:solidFill>
                  <a:srgbClr val="333333"/>
                </a:solidFill>
              </a:rPr>
              <a:t>57</a:t>
            </a:r>
            <a:r>
              <a:rPr lang="en-US" sz="1800" i="0" dirty="0">
                <a:solidFill>
                  <a:srgbClr val="333333"/>
                </a:solidFill>
              </a:rPr>
              <a:t>(10), 1103–1112. </a:t>
            </a:r>
            <a:r>
              <a:rPr lang="en-US" sz="1800" i="0" dirty="0">
                <a:solidFill>
                  <a:srgbClr val="333333"/>
                </a:solidFill>
                <a:hlinkClick r:id="rId2"/>
              </a:rPr>
              <a:t>https://</a:t>
            </a:r>
            <a:r>
              <a:rPr lang="en-US" sz="1800" i="0" dirty="0" err="1">
                <a:solidFill>
                  <a:srgbClr val="333333"/>
                </a:solidFill>
                <a:hlinkClick r:id="rId2"/>
              </a:rPr>
              <a:t>doi.org</a:t>
            </a:r>
            <a:r>
              <a:rPr lang="en-US" sz="1800" i="0" dirty="0">
                <a:solidFill>
                  <a:srgbClr val="333333"/>
                </a:solidFill>
                <a:hlinkClick r:id="rId2"/>
              </a:rPr>
              <a:t>/10.1111/</a:t>
            </a:r>
            <a:r>
              <a:rPr lang="en-US" sz="1800" i="0" dirty="0" err="1">
                <a:solidFill>
                  <a:srgbClr val="333333"/>
                </a:solidFill>
                <a:hlinkClick r:id="rId2"/>
              </a:rPr>
              <a:t>jcpp.12621</a:t>
            </a:r>
            <a:endParaRPr lang="en-US" sz="1800" i="0" dirty="0">
              <a:solidFill>
                <a:srgbClr val="333333"/>
              </a:solidFill>
            </a:endParaRPr>
          </a:p>
          <a:p>
            <a:pPr marL="0" indent="0">
              <a:buNone/>
            </a:pPr>
            <a:r>
              <a:rPr lang="en-US" sz="1800" i="1" dirty="0">
                <a:solidFill>
                  <a:srgbClr val="323232"/>
                </a:solidFill>
              </a:rPr>
              <a:t>YouTube</a:t>
            </a:r>
            <a:r>
              <a:rPr lang="en-US" sz="1800" i="0" dirty="0">
                <a:solidFill>
                  <a:srgbClr val="323232"/>
                </a:solidFill>
              </a:rPr>
              <a:t>, 6 Sept. 2015, </a:t>
            </a:r>
            <a:r>
              <a:rPr lang="en-US" sz="1800" i="0" dirty="0" err="1">
                <a:solidFill>
                  <a:srgbClr val="323232"/>
                </a:solidFill>
              </a:rPr>
              <a:t>youtu.be</a:t>
            </a:r>
            <a:r>
              <a:rPr lang="en-US" sz="1800" i="0" dirty="0">
                <a:solidFill>
                  <a:srgbClr val="323232"/>
                </a:solidFill>
              </a:rPr>
              <a:t>/3e8-Xr2SPY4.</a:t>
            </a:r>
            <a:endParaRPr lang="en-US" sz="1800" dirty="0">
              <a:solidFill>
                <a:srgbClr val="323232"/>
              </a:solidFill>
            </a:endParaRPr>
          </a:p>
          <a:p>
            <a:pPr marL="0" indent="0">
              <a:buNone/>
            </a:pPr>
            <a:r>
              <a:rPr lang="en-US" sz="1800" dirty="0" err="1">
                <a:solidFill>
                  <a:srgbClr val="323232"/>
                </a:solidFill>
              </a:rPr>
              <a:t>Stam</a:t>
            </a:r>
            <a:r>
              <a:rPr lang="en-US" sz="1800" dirty="0">
                <a:solidFill>
                  <a:srgbClr val="323232"/>
                </a:solidFill>
              </a:rPr>
              <a:t>, R., </a:t>
            </a:r>
            <a:r>
              <a:rPr lang="en-US" sz="1800" dirty="0" err="1">
                <a:solidFill>
                  <a:srgbClr val="323232"/>
                </a:solidFill>
              </a:rPr>
              <a:t>Akkermans</a:t>
            </a:r>
            <a:r>
              <a:rPr lang="en-US" sz="1800" dirty="0">
                <a:solidFill>
                  <a:srgbClr val="323232"/>
                </a:solidFill>
              </a:rPr>
              <a:t>, L. M., &amp; </a:t>
            </a:r>
            <a:r>
              <a:rPr lang="en-US" sz="1800" dirty="0" err="1">
                <a:solidFill>
                  <a:srgbClr val="323232"/>
                </a:solidFill>
              </a:rPr>
              <a:t>Wiegant</a:t>
            </a:r>
            <a:r>
              <a:rPr lang="en-US" sz="1800" dirty="0">
                <a:solidFill>
                  <a:srgbClr val="323232"/>
                </a:solidFill>
              </a:rPr>
              <a:t>, V. M. (1997). Trauma and the gut: Interactions between stressful experience and intestinal function. </a:t>
            </a:r>
            <a:r>
              <a:rPr lang="en-US" sz="1800" i="1" dirty="0">
                <a:solidFill>
                  <a:srgbClr val="323232"/>
                </a:solidFill>
              </a:rPr>
              <a:t>Gut,</a:t>
            </a:r>
            <a:r>
              <a:rPr lang="en-US" sz="1800" i="0" dirty="0">
                <a:solidFill>
                  <a:srgbClr val="323232"/>
                </a:solidFill>
              </a:rPr>
              <a:t> </a:t>
            </a:r>
            <a:r>
              <a:rPr lang="en-US" sz="1800" i="1" dirty="0">
                <a:solidFill>
                  <a:srgbClr val="323232"/>
                </a:solidFill>
              </a:rPr>
              <a:t>40</a:t>
            </a:r>
            <a:r>
              <a:rPr lang="en-US" sz="1800" i="0" dirty="0">
                <a:solidFill>
                  <a:srgbClr val="323232"/>
                </a:solidFill>
              </a:rPr>
              <a:t>(6), 704-709. </a:t>
            </a:r>
            <a:r>
              <a:rPr lang="en-US" sz="1800" i="0" dirty="0" err="1">
                <a:solidFill>
                  <a:srgbClr val="323232"/>
                </a:solidFill>
              </a:rPr>
              <a:t>doi:10.1136</a:t>
            </a:r>
            <a:r>
              <a:rPr lang="en-US" sz="1800" i="0" dirty="0">
                <a:solidFill>
                  <a:srgbClr val="323232"/>
                </a:solidFill>
              </a:rPr>
              <a:t>/gut.40.6.704. Retrieved from </a:t>
            </a:r>
            <a:r>
              <a:rPr lang="en-US" sz="1800" i="0" dirty="0">
                <a:solidFill>
                  <a:srgbClr val="323232"/>
                </a:solidFill>
                <a:hlinkClick r:id="rId3"/>
              </a:rPr>
              <a:t>https://</a:t>
            </a:r>
            <a:r>
              <a:rPr lang="en-US" sz="1800" i="0" dirty="0" err="1">
                <a:solidFill>
                  <a:srgbClr val="323232"/>
                </a:solidFill>
                <a:hlinkClick r:id="rId3"/>
              </a:rPr>
              <a:t>www.ncbi.nlm.nih.gov</a:t>
            </a:r>
            <a:r>
              <a:rPr lang="en-US" sz="1800" i="0" dirty="0">
                <a:solidFill>
                  <a:srgbClr val="323232"/>
                </a:solidFill>
                <a:hlinkClick r:id="rId3"/>
              </a:rPr>
              <a:t>/</a:t>
            </a:r>
            <a:r>
              <a:rPr lang="en-US" sz="1800" i="0" dirty="0" err="1">
                <a:solidFill>
                  <a:srgbClr val="323232"/>
                </a:solidFill>
                <a:hlinkClick r:id="rId3"/>
              </a:rPr>
              <a:t>pmc</a:t>
            </a:r>
            <a:r>
              <a:rPr lang="en-US" sz="1800" i="0" dirty="0">
                <a:solidFill>
                  <a:srgbClr val="323232"/>
                </a:solidFill>
                <a:hlinkClick r:id="rId3"/>
              </a:rPr>
              <a:t>/articles/PMC1027192/pdf/gut00039-0018.pdf</a:t>
            </a:r>
            <a:endParaRPr lang="en-US" sz="1800" i="0" dirty="0">
              <a:solidFill>
                <a:srgbClr val="323232"/>
              </a:solidFill>
            </a:endParaRPr>
          </a:p>
          <a:p>
            <a:pPr marL="0" indent="0">
              <a:buNone/>
            </a:pPr>
            <a:r>
              <a:rPr lang="en-US" sz="1800" dirty="0">
                <a:solidFill>
                  <a:srgbClr val="333333"/>
                </a:solidFill>
              </a:rPr>
              <a:t>Zhang, W., Li, Q., </a:t>
            </a:r>
            <a:r>
              <a:rPr lang="en-US" sz="1800" dirty="0" err="1">
                <a:solidFill>
                  <a:srgbClr val="333333"/>
                </a:solidFill>
              </a:rPr>
              <a:t>Deyssenroth</a:t>
            </a:r>
            <a:r>
              <a:rPr lang="en-US" sz="1800" dirty="0">
                <a:solidFill>
                  <a:srgbClr val="333333"/>
                </a:solidFill>
              </a:rPr>
              <a:t>, M., </a:t>
            </a:r>
            <a:r>
              <a:rPr lang="en-US" sz="1800" dirty="0" err="1">
                <a:solidFill>
                  <a:srgbClr val="333333"/>
                </a:solidFill>
              </a:rPr>
              <a:t>Lambertini</a:t>
            </a:r>
            <a:r>
              <a:rPr lang="en-US" sz="1800" dirty="0">
                <a:solidFill>
                  <a:srgbClr val="333333"/>
                </a:solidFill>
              </a:rPr>
              <a:t>, L., </a:t>
            </a:r>
            <a:r>
              <a:rPr lang="en-US" sz="1800" dirty="0" err="1">
                <a:solidFill>
                  <a:srgbClr val="333333"/>
                </a:solidFill>
              </a:rPr>
              <a:t>Finik</a:t>
            </a:r>
            <a:r>
              <a:rPr lang="en-US" sz="1800" dirty="0">
                <a:solidFill>
                  <a:srgbClr val="333333"/>
                </a:solidFill>
              </a:rPr>
              <a:t>, J., Ham, J., … </a:t>
            </a:r>
            <a:r>
              <a:rPr lang="en-US" sz="1800" dirty="0" err="1">
                <a:solidFill>
                  <a:srgbClr val="333333"/>
                </a:solidFill>
              </a:rPr>
              <a:t>Nomura</a:t>
            </a:r>
            <a:r>
              <a:rPr lang="en-US" sz="1800" dirty="0">
                <a:solidFill>
                  <a:srgbClr val="333333"/>
                </a:solidFill>
              </a:rPr>
              <a:t>, Y. (2018). Timing of prenatal exposure to trauma and altered placental expressions of hypothalamic‐pituitary‐adrenal axis genes and genes driving neurodevelopment. </a:t>
            </a:r>
            <a:r>
              <a:rPr lang="en-US" sz="1800" i="1" dirty="0">
                <a:solidFill>
                  <a:srgbClr val="333333"/>
                </a:solidFill>
              </a:rPr>
              <a:t>Journal of Neuroendocrinology</a:t>
            </a:r>
            <a:r>
              <a:rPr lang="en-US" sz="1800" i="0" dirty="0">
                <a:solidFill>
                  <a:srgbClr val="333333"/>
                </a:solidFill>
              </a:rPr>
              <a:t>, </a:t>
            </a:r>
            <a:r>
              <a:rPr lang="en-US" sz="1800" i="1" dirty="0">
                <a:solidFill>
                  <a:srgbClr val="333333"/>
                </a:solidFill>
              </a:rPr>
              <a:t>30</a:t>
            </a:r>
            <a:r>
              <a:rPr lang="en-US" sz="1800" i="0" dirty="0">
                <a:solidFill>
                  <a:srgbClr val="333333"/>
                </a:solidFill>
              </a:rPr>
              <a:t>(4), 1. https://</a:t>
            </a:r>
            <a:r>
              <a:rPr lang="en-US" sz="1800" i="0" dirty="0" err="1">
                <a:solidFill>
                  <a:srgbClr val="333333"/>
                </a:solidFill>
              </a:rPr>
              <a:t>doi.org</a:t>
            </a:r>
            <a:r>
              <a:rPr lang="en-US" sz="1800" i="0" dirty="0">
                <a:solidFill>
                  <a:srgbClr val="333333"/>
                </a:solidFill>
              </a:rPr>
              <a:t>/10.1111/</a:t>
            </a:r>
            <a:r>
              <a:rPr lang="en-US" sz="1800" i="0" dirty="0" err="1">
                <a:solidFill>
                  <a:srgbClr val="333333"/>
                </a:solidFill>
              </a:rPr>
              <a:t>jne.12581</a:t>
            </a:r>
            <a:endParaRPr lang="en-US" sz="1800" dirty="0">
              <a:solidFill>
                <a:srgbClr val="333333"/>
              </a:solidFill>
            </a:endParaRPr>
          </a:p>
          <a:p>
            <a:pPr marL="0" indent="0">
              <a:buNone/>
            </a:pPr>
            <a:r>
              <a:rPr lang="en-US" sz="1800" dirty="0" err="1">
                <a:solidFill>
                  <a:srgbClr val="333333"/>
                </a:solidFill>
              </a:rPr>
              <a:t>Zare</a:t>
            </a:r>
            <a:r>
              <a:rPr lang="en-US" sz="1800" dirty="0">
                <a:solidFill>
                  <a:srgbClr val="333333"/>
                </a:solidFill>
              </a:rPr>
              <a:t>, M., Narayan, M., </a:t>
            </a:r>
            <a:r>
              <a:rPr lang="en-US" sz="1800" dirty="0" err="1">
                <a:solidFill>
                  <a:srgbClr val="333333"/>
                </a:solidFill>
              </a:rPr>
              <a:t>Lasway</a:t>
            </a:r>
            <a:r>
              <a:rPr lang="en-US" sz="1800" dirty="0">
                <a:solidFill>
                  <a:srgbClr val="333333"/>
                </a:solidFill>
              </a:rPr>
              <a:t>, A., </a:t>
            </a:r>
            <a:r>
              <a:rPr lang="en-US" sz="1800" dirty="0" err="1">
                <a:solidFill>
                  <a:srgbClr val="333333"/>
                </a:solidFill>
              </a:rPr>
              <a:t>Kitsantas</a:t>
            </a:r>
            <a:r>
              <a:rPr lang="en-US" sz="1800" dirty="0">
                <a:solidFill>
                  <a:srgbClr val="333333"/>
                </a:solidFill>
              </a:rPr>
              <a:t>, P., </a:t>
            </a:r>
            <a:r>
              <a:rPr lang="en-US" sz="1800" dirty="0" err="1">
                <a:solidFill>
                  <a:srgbClr val="333333"/>
                </a:solidFill>
              </a:rPr>
              <a:t>Wojtusiak</a:t>
            </a:r>
            <a:r>
              <a:rPr lang="en-US" sz="1800" dirty="0">
                <a:solidFill>
                  <a:srgbClr val="333333"/>
                </a:solidFill>
              </a:rPr>
              <a:t>, J., &amp; </a:t>
            </a:r>
            <a:r>
              <a:rPr lang="en-US" sz="1800" dirty="0" err="1">
                <a:solidFill>
                  <a:srgbClr val="333333"/>
                </a:solidFill>
              </a:rPr>
              <a:t>Oetjen</a:t>
            </a:r>
            <a:r>
              <a:rPr lang="en-US" sz="1800" dirty="0">
                <a:solidFill>
                  <a:srgbClr val="333333"/>
                </a:solidFill>
              </a:rPr>
              <a:t>, C. A. (2018). Influence of Adverse Childhood Experiences on Anxiety and Depression In Children Aged 6 to 11 Years. </a:t>
            </a:r>
            <a:r>
              <a:rPr lang="en-US" sz="1800" i="1" dirty="0">
                <a:solidFill>
                  <a:srgbClr val="333333"/>
                </a:solidFill>
              </a:rPr>
              <a:t>Pediatric Nursing</a:t>
            </a:r>
            <a:r>
              <a:rPr lang="en-US" sz="1800" i="0" dirty="0">
                <a:solidFill>
                  <a:srgbClr val="333333"/>
                </a:solidFill>
              </a:rPr>
              <a:t>, </a:t>
            </a:r>
            <a:r>
              <a:rPr lang="en-US" sz="1800" i="1" dirty="0">
                <a:solidFill>
                  <a:srgbClr val="333333"/>
                </a:solidFill>
              </a:rPr>
              <a:t>44</a:t>
            </a:r>
            <a:r>
              <a:rPr lang="en-US" sz="1800" i="0" dirty="0">
                <a:solidFill>
                  <a:srgbClr val="333333"/>
                </a:solidFill>
              </a:rPr>
              <a:t>(6), 267–274. Retrieved from </a:t>
            </a:r>
            <a:r>
              <a:rPr lang="en-US" sz="1800" i="0" dirty="0">
                <a:solidFill>
                  <a:srgbClr val="333333"/>
                </a:solidFill>
                <a:hlinkClick r:id="rId4"/>
              </a:rPr>
              <a:t>http://search.ebscohost.com/</a:t>
            </a:r>
            <a:r>
              <a:rPr lang="en-US" sz="1800" i="0" dirty="0" err="1">
                <a:solidFill>
                  <a:srgbClr val="333333"/>
                </a:solidFill>
                <a:hlinkClick r:id="rId4"/>
              </a:rPr>
              <a:t>login.aspx</a:t>
            </a:r>
            <a:r>
              <a:rPr lang="en-US" sz="1800" i="0" dirty="0">
                <a:solidFill>
                  <a:srgbClr val="333333"/>
                </a:solidFill>
                <a:hlinkClick r:id="rId4"/>
              </a:rPr>
              <a:t>?direct=true&amp;db=a2h&amp;AN=133645940&amp;site=</a:t>
            </a:r>
            <a:r>
              <a:rPr lang="en-US" sz="1800" i="0" dirty="0" err="1">
                <a:solidFill>
                  <a:srgbClr val="333333"/>
                </a:solidFill>
                <a:hlinkClick r:id="rId4"/>
              </a:rPr>
              <a:t>ehost-live</a:t>
            </a:r>
            <a:endParaRPr lang="en-US" sz="1800" i="0" dirty="0">
              <a:solidFill>
                <a:srgbClr val="333333"/>
              </a:solidFill>
            </a:endParaRPr>
          </a:p>
          <a:p>
            <a:pPr marL="0" indent="0">
              <a:buNone/>
            </a:pPr>
            <a:endParaRPr lang="en-US" sz="1800" dirty="0"/>
          </a:p>
        </p:txBody>
      </p:sp>
    </p:spTree>
    <p:extLst>
      <p:ext uri="{BB962C8B-B14F-4D97-AF65-F5344CB8AC3E}">
        <p14:creationId xmlns:p14="http://schemas.microsoft.com/office/powerpoint/2010/main" val="11044276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47</Slides>
  <Notes>0</Notes>
  <HiddenSlides>0</HiddenSlide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Trauma Across the Lifespan: Big T and Little T Trauma</vt:lpstr>
      <vt:lpstr>PowerPoint Presentation</vt:lpstr>
      <vt:lpstr>Why?: A functional understanding</vt:lpstr>
      <vt:lpstr>Why? : A Functional Understanding </vt:lpstr>
      <vt:lpstr>Why: A Functional Understanding</vt:lpstr>
      <vt:lpstr>Why?: A Functional Understanding</vt:lpstr>
      <vt:lpstr>ACEs Study</vt:lpstr>
      <vt:lpstr>ACE’s Study: What is it?</vt:lpstr>
      <vt:lpstr>ACE’s Brief Run Down</vt:lpstr>
      <vt:lpstr>Children grow up to be adults:What does the research say for adults exposed to ACE’s?  </vt:lpstr>
      <vt:lpstr>ACE’s and Adulthood impact, cont.  </vt:lpstr>
      <vt:lpstr>ACE’s : Prevention</vt:lpstr>
      <vt:lpstr>Trauma and Stress Related Disorders</vt:lpstr>
      <vt:lpstr>Trauma and Stress Related Disorders </vt:lpstr>
      <vt:lpstr>Inter Generational Trauma – Epigenitics </vt:lpstr>
      <vt:lpstr>Epigenetics </vt:lpstr>
      <vt:lpstr>Epigenetics, continued </vt:lpstr>
      <vt:lpstr>Two views of pregnancy</vt:lpstr>
      <vt:lpstr>PowerPoint Presentation</vt:lpstr>
      <vt:lpstr>Prenatal Stress </vt:lpstr>
      <vt:lpstr>Prenatal Stress </vt:lpstr>
      <vt:lpstr>Prenatal Stress </vt:lpstr>
      <vt:lpstr>Prenatal Stress   </vt:lpstr>
      <vt:lpstr>Prenatal Stress </vt:lpstr>
      <vt:lpstr>Attachment and Trauma </vt:lpstr>
      <vt:lpstr>Complex Trauma </vt:lpstr>
      <vt:lpstr>Complex Trauma  </vt:lpstr>
      <vt:lpstr>Complex Trauma: What to Expect?</vt:lpstr>
      <vt:lpstr>PowerPoint Presentation</vt:lpstr>
      <vt:lpstr>PowerPoint Presentation</vt:lpstr>
      <vt:lpstr>PowerPoint Presentation</vt:lpstr>
      <vt:lpstr>PowerPoint Presentation</vt:lpstr>
      <vt:lpstr>PowerPoint Presentation</vt:lpstr>
      <vt:lpstr>Attachments: Types</vt:lpstr>
      <vt:lpstr>Attachment and Trauma </vt:lpstr>
      <vt:lpstr>Attachment and Trauma</vt:lpstr>
      <vt:lpstr>Symptoms of Attachment Disorder</vt:lpstr>
      <vt:lpstr>Symptoms of Attachment Disorder</vt:lpstr>
      <vt:lpstr>Symptoms of Attachment Disorder</vt:lpstr>
      <vt:lpstr>PowerPoint Presentation</vt:lpstr>
      <vt:lpstr>Nutrition and Trauma </vt:lpstr>
      <vt:lpstr>Nutrition and Trauma </vt:lpstr>
      <vt:lpstr>Adverse childhood experiences are associated with irritable bowel syndrome and gastrointestinal symptom severity</vt:lpstr>
      <vt:lpstr>Adverse childhood experiences are associated with irritable bowel syndrome and gastrointestinal symptom severity – Results of Study</vt:lpstr>
      <vt:lpstr>References</vt:lpstr>
      <vt:lpstr>References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Trauma Across the Lifespan: Big T and Little T Trauma</dc:title>
  <dc:creator>Rob Giannamore</dc:creator>
  <cp:lastModifiedBy>Rob Giannamore</cp:lastModifiedBy>
  <cp:revision>23</cp:revision>
  <dcterms:created xsi:type="dcterms:W3CDTF">2019-06-18T00:32:22Z</dcterms:created>
  <dcterms:modified xsi:type="dcterms:W3CDTF">2019-06-23T01:51:39Z</dcterms:modified>
</cp:coreProperties>
</file>